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Override PartName="/ppt/slides/slide29.xml" ContentType="application/vnd.openxmlformats-officedocument.presentationml.slide+xml"/>
  <Override PartName="/ppt/drawings/drawing1.xml" ContentType="application/vnd.openxmlformats-officedocument.drawingml.chartshapes+xml"/>
  <Override PartName="/ppt/slides/slide30.xml" ContentType="application/vnd.openxmlformats-officedocument.presentationml.slide+xml"/>
  <Override PartName="/ppt/presentation.xml" ContentType="application/vnd.openxmlformats-officedocument.presentationml.presentation.main+xml"/>
  <Override PartName="/ppt/slides/slide28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slides/slide20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4.xml" ContentType="application/vnd.openxmlformats-officedocument.presentationml.slide+xml"/>
  <Override PartName="/ppt/notesSlides/notesSlide4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42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2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0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9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  <p:sldMasterId id="2147483706" r:id="rId2"/>
    <p:sldMasterId id="2147483731" r:id="rId3"/>
    <p:sldMasterId id="2147483758" r:id="rId4"/>
    <p:sldMasterId id="2147483770" r:id="rId5"/>
    <p:sldMasterId id="2147483782" r:id="rId6"/>
    <p:sldMasterId id="2147483794" r:id="rId7"/>
  </p:sldMasterIdLst>
  <p:notesMasterIdLst>
    <p:notesMasterId r:id="rId38"/>
  </p:notesMasterIdLst>
  <p:handoutMasterIdLst>
    <p:handoutMasterId r:id="rId39"/>
  </p:handoutMasterIdLst>
  <p:sldIdLst>
    <p:sldId id="482" r:id="rId8"/>
    <p:sldId id="481" r:id="rId9"/>
    <p:sldId id="489" r:id="rId10"/>
    <p:sldId id="490" r:id="rId11"/>
    <p:sldId id="485" r:id="rId12"/>
    <p:sldId id="493" r:id="rId13"/>
    <p:sldId id="494" r:id="rId14"/>
    <p:sldId id="498" r:id="rId15"/>
    <p:sldId id="491" r:id="rId16"/>
    <p:sldId id="492" r:id="rId17"/>
    <p:sldId id="486" r:id="rId18"/>
    <p:sldId id="487" r:id="rId19"/>
    <p:sldId id="496" r:id="rId20"/>
    <p:sldId id="497" r:id="rId21"/>
    <p:sldId id="483" r:id="rId22"/>
    <p:sldId id="476" r:id="rId23"/>
    <p:sldId id="460" r:id="rId24"/>
    <p:sldId id="467" r:id="rId25"/>
    <p:sldId id="504" r:id="rId26"/>
    <p:sldId id="499" r:id="rId27"/>
    <p:sldId id="500" r:id="rId28"/>
    <p:sldId id="501" r:id="rId29"/>
    <p:sldId id="502" r:id="rId30"/>
    <p:sldId id="503" r:id="rId31"/>
    <p:sldId id="456" r:id="rId32"/>
    <p:sldId id="505" r:id="rId33"/>
    <p:sldId id="506" r:id="rId34"/>
    <p:sldId id="507" r:id="rId35"/>
    <p:sldId id="508" r:id="rId36"/>
    <p:sldId id="475" r:id="rId37"/>
  </p:sldIdLst>
  <p:sldSz cx="9144000" cy="6858000" type="screen4x3"/>
  <p:notesSz cx="6808788" cy="9940925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Ebrima" panose="02000000000000000000" pitchFamily="2" charset="0"/>
      <p:regular r:id="rId44"/>
      <p:bold r:id="rId45"/>
    </p:embeddedFont>
    <p:embeddedFont>
      <p:font typeface="Aharoni" panose="02010803020104030203" pitchFamily="2" charset="-79"/>
      <p:bold r:id="rId4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1A5D"/>
    <a:srgbClr val="40C7F4"/>
    <a:srgbClr val="009CDE"/>
    <a:srgbClr val="008000"/>
    <a:srgbClr val="EC6608"/>
    <a:srgbClr val="1D80B9"/>
    <a:srgbClr val="A8C813"/>
    <a:srgbClr val="A71681"/>
    <a:srgbClr val="FB9A19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40" autoAdjust="0"/>
    <p:restoredTop sz="97330" autoAdjust="0"/>
  </p:normalViewPr>
  <p:slideViewPr>
    <p:cSldViewPr snapToGrid="0">
      <p:cViewPr>
        <p:scale>
          <a:sx n="100" d="100"/>
          <a:sy n="100" d="100"/>
        </p:scale>
        <p:origin x="-786" y="-378"/>
      </p:cViewPr>
      <p:guideLst>
        <p:guide orient="horz" pos="2137"/>
        <p:guide pos="2880"/>
      </p:guideLst>
    </p:cSldViewPr>
  </p:slideViewPr>
  <p:outlineViewPr>
    <p:cViewPr>
      <p:scale>
        <a:sx n="33" d="100"/>
        <a:sy n="33" d="100"/>
      </p:scale>
      <p:origin x="0" y="-2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17" d="100"/>
          <a:sy n="117" d="100"/>
        </p:scale>
        <p:origin x="337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font" Target="fonts/font3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font" Target="fonts/font5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font" Target="fonts/font4.fntdata"/><Relationship Id="rId48" Type="http://schemas.openxmlformats.org/officeDocument/2006/relationships/viewProps" Target="viewProps.xml"/><Relationship Id="rId8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://www.who.int/healthinfo/global_burden_disease/GHE2015_Deaths_Global_2000_2015.xls?ua=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MS.who.int\HQ\GVA11\Home\vanhiltenm\Desktop\Probability\Both%20sexes%20-%20SDG%203.4.1%20NCD%20mortality%20values%20GHE2015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rgbClr val="1E7FB8"/>
                </a:gs>
                <a:gs pos="100000">
                  <a:srgbClr val="22A6E0"/>
                </a:gs>
              </a:gsLst>
              <a:lin ang="5400000" scaled="0"/>
            </a:gradFill>
            <a:ln>
              <a:noFill/>
            </a:ln>
          </c:spPr>
          <c:invertIfNegative val="0"/>
          <c:cat>
            <c:strRef>
              <c:f>'2015 Global'!$AD$13:$AF$13</c:f>
              <c:strCache>
                <c:ptCount val="3"/>
                <c:pt idx="0">
                  <c:v>0 to 29</c:v>
                </c:pt>
                <c:pt idx="1">
                  <c:v>30 to 69</c:v>
                </c:pt>
                <c:pt idx="2">
                  <c:v>70 and beyond</c:v>
                </c:pt>
              </c:strCache>
            </c:strRef>
          </c:cat>
          <c:val>
            <c:numRef>
              <c:f>'2015 Global'!$AD$14:$AF$14</c:f>
              <c:numCache>
                <c:formatCode>_(* #,##0.00_);_(* \(#,##0.00\);_(* "-"??_);_(@_)</c:formatCode>
                <c:ptCount val="3"/>
                <c:pt idx="0">
                  <c:v>6272994</c:v>
                </c:pt>
                <c:pt idx="1">
                  <c:v>3145889</c:v>
                </c:pt>
                <c:pt idx="2">
                  <c:v>2539713</c:v>
                </c:pt>
              </c:numCache>
            </c:numRef>
          </c:val>
        </c:ser>
        <c:ser>
          <c:idx val="1"/>
          <c:order val="1"/>
          <c:spPr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5400000" scaled="0"/>
            </a:gradFill>
            <a:ln>
              <a:noFill/>
            </a:ln>
          </c:spPr>
          <c:invertIfNegative val="0"/>
          <c:cat>
            <c:strRef>
              <c:f>'2015 Global'!$AD$13:$AF$13</c:f>
              <c:strCache>
                <c:ptCount val="3"/>
                <c:pt idx="0">
                  <c:v>0 to 29</c:v>
                </c:pt>
                <c:pt idx="1">
                  <c:v>30 to 69</c:v>
                </c:pt>
                <c:pt idx="2">
                  <c:v>70 and beyond</c:v>
                </c:pt>
              </c:strCache>
            </c:strRef>
          </c:cat>
          <c:val>
            <c:numRef>
              <c:f>'2015 Global'!$AD$15:$AF$15</c:f>
              <c:numCache>
                <c:formatCode>_(* #,##0.00_);_(* \(#,##0.00\);_(* "-"??_);_(@_)</c:formatCode>
                <c:ptCount val="3"/>
                <c:pt idx="0">
                  <c:v>1853587</c:v>
                </c:pt>
                <c:pt idx="1">
                  <c:v>15049293</c:v>
                </c:pt>
                <c:pt idx="2">
                  <c:v>22621819</c:v>
                </c:pt>
              </c:numCache>
            </c:numRef>
          </c:val>
        </c:ser>
        <c:ser>
          <c:idx val="2"/>
          <c:order val="2"/>
          <c:spPr>
            <a:gradFill>
              <a:gsLst>
                <a:gs pos="0">
                  <a:srgbClr val="00B050"/>
                </a:gs>
                <a:gs pos="100000">
                  <a:srgbClr val="92D050"/>
                </a:gs>
              </a:gsLst>
              <a:lin ang="5400000" scaled="0"/>
            </a:gradFill>
            <a:ln>
              <a:noFill/>
            </a:ln>
          </c:spPr>
          <c:invertIfNegative val="0"/>
          <c:cat>
            <c:strRef>
              <c:f>'2015 Global'!$AD$13:$AF$13</c:f>
              <c:strCache>
                <c:ptCount val="3"/>
                <c:pt idx="0">
                  <c:v>0 to 29</c:v>
                </c:pt>
                <c:pt idx="1">
                  <c:v>30 to 69</c:v>
                </c:pt>
                <c:pt idx="2">
                  <c:v>70 and beyond</c:v>
                </c:pt>
              </c:strCache>
            </c:strRef>
          </c:cat>
          <c:val>
            <c:numRef>
              <c:f>'2015 Global'!$AD$16:$AF$16</c:f>
              <c:numCache>
                <c:formatCode>_(* #,##0.00_);_(* \(#,##0.00\);_(* "-"??_);_(@_)</c:formatCode>
                <c:ptCount val="3"/>
                <c:pt idx="0">
                  <c:v>1836196</c:v>
                </c:pt>
                <c:pt idx="1">
                  <c:v>2213170</c:v>
                </c:pt>
                <c:pt idx="2">
                  <c:v>889200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799744"/>
        <c:axId val="96805632"/>
      </c:barChart>
      <c:catAx>
        <c:axId val="96799744"/>
        <c:scaling>
          <c:orientation val="minMax"/>
        </c:scaling>
        <c:delete val="0"/>
        <c:axPos val="b"/>
        <c:majorTickMark val="out"/>
        <c:minorTickMark val="none"/>
        <c:tickLblPos val="nextTo"/>
        <c:crossAx val="96805632"/>
        <c:crosses val="autoZero"/>
        <c:auto val="1"/>
        <c:lblAlgn val="ctr"/>
        <c:lblOffset val="100"/>
        <c:noMultiLvlLbl val="0"/>
      </c:catAx>
      <c:valAx>
        <c:axId val="96805632"/>
        <c:scaling>
          <c:orientation val="minMax"/>
        </c:scaling>
        <c:delete val="0"/>
        <c:axPos val="l"/>
        <c:majorGridlines/>
        <c:numFmt formatCode="_(* #,##0.00_);_(* \(#,##0.00\);_(* &quot;-&quot;??_);_(@_)" sourceLinked="1"/>
        <c:majorTickMark val="out"/>
        <c:minorTickMark val="none"/>
        <c:tickLblPos val="nextTo"/>
        <c:crossAx val="967997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8598303892160133E-2"/>
          <c:y val="2.7973479137238719E-2"/>
          <c:w val="0.93523451098026145"/>
          <c:h val="0.85838795689367853"/>
        </c:manualLayout>
      </c:layout>
      <c:barChart>
        <c:barDir val="col"/>
        <c:grouping val="clustered"/>
        <c:varyColors val="0"/>
        <c:ser>
          <c:idx val="0"/>
          <c:order val="0"/>
          <c:spPr>
            <a:ln w="63500">
              <a:solidFill>
                <a:srgbClr val="871A5D"/>
              </a:solidFill>
            </a:ln>
          </c:spPr>
          <c:invertIfNegative val="0"/>
          <c:val>
            <c:numRef>
              <c:f>Graph!$B$1:$B$183</c:f>
              <c:numCache>
                <c:formatCode>0%</c:formatCode>
                <c:ptCount val="183"/>
                <c:pt idx="0">
                  <c:v>8.2512915134429932E-2</c:v>
                </c:pt>
                <c:pt idx="1">
                  <c:v>8.318638801574707E-2</c:v>
                </c:pt>
                <c:pt idx="2">
                  <c:v>8.7009727954864502E-2</c:v>
                </c:pt>
                <c:pt idx="3">
                  <c:v>8.7751924991607666E-2</c:v>
                </c:pt>
                <c:pt idx="4">
                  <c:v>8.9435338973999023E-2</c:v>
                </c:pt>
                <c:pt idx="5">
                  <c:v>9.0947270393371582E-2</c:v>
                </c:pt>
                <c:pt idx="6">
                  <c:v>9.439396858215332E-2</c:v>
                </c:pt>
                <c:pt idx="7">
                  <c:v>9.4637572765350342E-2</c:v>
                </c:pt>
                <c:pt idx="8">
                  <c:v>9.6225321292877197E-2</c:v>
                </c:pt>
                <c:pt idx="9">
                  <c:v>9.7036182880401611E-2</c:v>
                </c:pt>
                <c:pt idx="10">
                  <c:v>9.7997665405273438E-2</c:v>
                </c:pt>
                <c:pt idx="11">
                  <c:v>0.10008049011230469</c:v>
                </c:pt>
                <c:pt idx="12">
                  <c:v>0.10077959299087524</c:v>
                </c:pt>
                <c:pt idx="13">
                  <c:v>0.10148626565933228</c:v>
                </c:pt>
                <c:pt idx="14">
                  <c:v>0.10342830419540405</c:v>
                </c:pt>
                <c:pt idx="15">
                  <c:v>0.10413515567779541</c:v>
                </c:pt>
                <c:pt idx="16">
                  <c:v>0.10462123155593872</c:v>
                </c:pt>
                <c:pt idx="17">
                  <c:v>0.10876387357711792</c:v>
                </c:pt>
                <c:pt idx="18">
                  <c:v>0.11028802394866943</c:v>
                </c:pt>
                <c:pt idx="19">
                  <c:v>0.11049556732177734</c:v>
                </c:pt>
                <c:pt idx="20">
                  <c:v>0.11067265272140503</c:v>
                </c:pt>
                <c:pt idx="21">
                  <c:v>0.11217617988586426</c:v>
                </c:pt>
                <c:pt idx="22">
                  <c:v>0.11309283971786499</c:v>
                </c:pt>
                <c:pt idx="23">
                  <c:v>0.11476659774780273</c:v>
                </c:pt>
                <c:pt idx="24">
                  <c:v>0.11497038602828979</c:v>
                </c:pt>
                <c:pt idx="25">
                  <c:v>0.11588358879089355</c:v>
                </c:pt>
                <c:pt idx="26">
                  <c:v>0.11601614952087402</c:v>
                </c:pt>
                <c:pt idx="27">
                  <c:v>0.12005347013473511</c:v>
                </c:pt>
                <c:pt idx="28">
                  <c:v>0.12344962358474731</c:v>
                </c:pt>
                <c:pt idx="29">
                  <c:v>0.12428510189056396</c:v>
                </c:pt>
                <c:pt idx="30">
                  <c:v>0.12608629465103149</c:v>
                </c:pt>
                <c:pt idx="31">
                  <c:v>0.12694913148880005</c:v>
                </c:pt>
                <c:pt idx="32">
                  <c:v>0.13142943382263184</c:v>
                </c:pt>
                <c:pt idx="33">
                  <c:v>0.13201743364334106</c:v>
                </c:pt>
                <c:pt idx="34">
                  <c:v>0.13565194606781006</c:v>
                </c:pt>
                <c:pt idx="35">
                  <c:v>0.13678616285324097</c:v>
                </c:pt>
                <c:pt idx="36">
                  <c:v>0.13915663957595825</c:v>
                </c:pt>
                <c:pt idx="37">
                  <c:v>0.14237076044082642</c:v>
                </c:pt>
                <c:pt idx="38">
                  <c:v>0.14240378141403198</c:v>
                </c:pt>
                <c:pt idx="39">
                  <c:v>0.14570671319961548</c:v>
                </c:pt>
                <c:pt idx="40">
                  <c:v>0.1469455361366272</c:v>
                </c:pt>
                <c:pt idx="41">
                  <c:v>0.14807069301605225</c:v>
                </c:pt>
                <c:pt idx="42">
                  <c:v>0.14976513385772705</c:v>
                </c:pt>
                <c:pt idx="43">
                  <c:v>0.1518060564994812</c:v>
                </c:pt>
                <c:pt idx="44">
                  <c:v>0.15220338106155396</c:v>
                </c:pt>
                <c:pt idx="45">
                  <c:v>0.15488970279693604</c:v>
                </c:pt>
                <c:pt idx="46">
                  <c:v>0.15523713827133179</c:v>
                </c:pt>
                <c:pt idx="47">
                  <c:v>0.15579450130462646</c:v>
                </c:pt>
                <c:pt idx="48">
                  <c:v>0.1558605432510376</c:v>
                </c:pt>
                <c:pt idx="49">
                  <c:v>0.15967041254043579</c:v>
                </c:pt>
                <c:pt idx="50">
                  <c:v>0.1612011194229126</c:v>
                </c:pt>
                <c:pt idx="51">
                  <c:v>0.16171705722808838</c:v>
                </c:pt>
                <c:pt idx="52">
                  <c:v>0.16239559650421143</c:v>
                </c:pt>
                <c:pt idx="53">
                  <c:v>0.16272091865539551</c:v>
                </c:pt>
                <c:pt idx="54">
                  <c:v>0.16319817304611206</c:v>
                </c:pt>
                <c:pt idx="55">
                  <c:v>0.16377437114715576</c:v>
                </c:pt>
                <c:pt idx="56">
                  <c:v>0.1639818549156189</c:v>
                </c:pt>
                <c:pt idx="57">
                  <c:v>0.16701722145080566</c:v>
                </c:pt>
                <c:pt idx="58">
                  <c:v>0.16738754510879517</c:v>
                </c:pt>
                <c:pt idx="59">
                  <c:v>0.16770750284194946</c:v>
                </c:pt>
                <c:pt idx="60">
                  <c:v>0.16789823770523071</c:v>
                </c:pt>
                <c:pt idx="61">
                  <c:v>0.16825461387634277</c:v>
                </c:pt>
                <c:pt idx="62">
                  <c:v>0.16937881708145142</c:v>
                </c:pt>
                <c:pt idx="63">
                  <c:v>0.1706085205078125</c:v>
                </c:pt>
                <c:pt idx="64">
                  <c:v>0.17111939191818237</c:v>
                </c:pt>
                <c:pt idx="65">
                  <c:v>0.17123633623123169</c:v>
                </c:pt>
                <c:pt idx="66">
                  <c:v>0.17143154144287109</c:v>
                </c:pt>
                <c:pt idx="67">
                  <c:v>0.17167741060256958</c:v>
                </c:pt>
                <c:pt idx="68">
                  <c:v>0.17248439788818359</c:v>
                </c:pt>
                <c:pt idx="69">
                  <c:v>0.17277032136917114</c:v>
                </c:pt>
                <c:pt idx="70">
                  <c:v>0.17361569404602051</c:v>
                </c:pt>
                <c:pt idx="71">
                  <c:v>0.17625677585601807</c:v>
                </c:pt>
                <c:pt idx="72">
                  <c:v>0.17625939846038818</c:v>
                </c:pt>
                <c:pt idx="73">
                  <c:v>0.17699134349822998</c:v>
                </c:pt>
                <c:pt idx="74">
                  <c:v>0.17751604318618774</c:v>
                </c:pt>
                <c:pt idx="75">
                  <c:v>0.17809683084487915</c:v>
                </c:pt>
                <c:pt idx="76">
                  <c:v>0.17820590734481812</c:v>
                </c:pt>
                <c:pt idx="77">
                  <c:v>0.17820960283279419</c:v>
                </c:pt>
                <c:pt idx="78">
                  <c:v>0.17837846279144287</c:v>
                </c:pt>
                <c:pt idx="79">
                  <c:v>0.17846214771270752</c:v>
                </c:pt>
                <c:pt idx="80">
                  <c:v>0.17852908372879028</c:v>
                </c:pt>
                <c:pt idx="81">
                  <c:v>0.17868256568908691</c:v>
                </c:pt>
                <c:pt idx="82">
                  <c:v>0.17974984645843506</c:v>
                </c:pt>
                <c:pt idx="83">
                  <c:v>0.18067711591720581</c:v>
                </c:pt>
                <c:pt idx="84">
                  <c:v>0.18164938688278198</c:v>
                </c:pt>
                <c:pt idx="85">
                  <c:v>0.18350958824157715</c:v>
                </c:pt>
                <c:pt idx="86">
                  <c:v>0.18363350629806519</c:v>
                </c:pt>
                <c:pt idx="87">
                  <c:v>0.18417960405349731</c:v>
                </c:pt>
                <c:pt idx="88">
                  <c:v>0.18461024761199951</c:v>
                </c:pt>
                <c:pt idx="89">
                  <c:v>0.18582767248153687</c:v>
                </c:pt>
                <c:pt idx="90">
                  <c:v>0.18628114461898804</c:v>
                </c:pt>
                <c:pt idx="91">
                  <c:v>0.18665337562561035</c:v>
                </c:pt>
                <c:pt idx="92">
                  <c:v>0.18801760673522949</c:v>
                </c:pt>
                <c:pt idx="93">
                  <c:v>0.19330596923828125</c:v>
                </c:pt>
                <c:pt idx="94">
                  <c:v>0.19440728425979614</c:v>
                </c:pt>
                <c:pt idx="95">
                  <c:v>0.19565987586975098</c:v>
                </c:pt>
                <c:pt idx="96">
                  <c:v>0.19708776473999023</c:v>
                </c:pt>
                <c:pt idx="97">
                  <c:v>0.20157849788665771</c:v>
                </c:pt>
                <c:pt idx="98">
                  <c:v>0.20213788747787476</c:v>
                </c:pt>
                <c:pt idx="99">
                  <c:v>0.20275747776031494</c:v>
                </c:pt>
                <c:pt idx="100">
                  <c:v>0.20296281576156616</c:v>
                </c:pt>
                <c:pt idx="101">
                  <c:v>0.20299726724624634</c:v>
                </c:pt>
                <c:pt idx="102">
                  <c:v>0.20321595668792725</c:v>
                </c:pt>
                <c:pt idx="103">
                  <c:v>0.20367425680160522</c:v>
                </c:pt>
                <c:pt idx="104">
                  <c:v>0.20412170886993408</c:v>
                </c:pt>
                <c:pt idx="105">
                  <c:v>0.20437783002853394</c:v>
                </c:pt>
                <c:pt idx="106">
                  <c:v>0.2044634222984314</c:v>
                </c:pt>
                <c:pt idx="107">
                  <c:v>0.20650386810302734</c:v>
                </c:pt>
                <c:pt idx="108">
                  <c:v>0.20773303508758545</c:v>
                </c:pt>
                <c:pt idx="109">
                  <c:v>0.20882773399353027</c:v>
                </c:pt>
                <c:pt idx="110">
                  <c:v>0.21250897645950317</c:v>
                </c:pt>
                <c:pt idx="111">
                  <c:v>0.21308338642120361</c:v>
                </c:pt>
                <c:pt idx="112">
                  <c:v>0.21522408723831177</c:v>
                </c:pt>
                <c:pt idx="113">
                  <c:v>0.21576285362243652</c:v>
                </c:pt>
                <c:pt idx="114">
                  <c:v>0.21618998050689697</c:v>
                </c:pt>
                <c:pt idx="115">
                  <c:v>0.21651166677474976</c:v>
                </c:pt>
                <c:pt idx="116">
                  <c:v>0.21784770488739014</c:v>
                </c:pt>
                <c:pt idx="117">
                  <c:v>0.21988588571548462</c:v>
                </c:pt>
                <c:pt idx="118">
                  <c:v>0.22029554843902588</c:v>
                </c:pt>
                <c:pt idx="119">
                  <c:v>0.22043097019195557</c:v>
                </c:pt>
                <c:pt idx="120">
                  <c:v>0.22185033559799194</c:v>
                </c:pt>
                <c:pt idx="121">
                  <c:v>0.22203749418258667</c:v>
                </c:pt>
                <c:pt idx="122">
                  <c:v>0.22231549024581909</c:v>
                </c:pt>
                <c:pt idx="123">
                  <c:v>0.22318565845489502</c:v>
                </c:pt>
                <c:pt idx="124">
                  <c:v>0.22385609149932861</c:v>
                </c:pt>
                <c:pt idx="125">
                  <c:v>0.22411906719207764</c:v>
                </c:pt>
                <c:pt idx="126">
                  <c:v>0.22479104995727539</c:v>
                </c:pt>
                <c:pt idx="127">
                  <c:v>0.22530961036682129</c:v>
                </c:pt>
                <c:pt idx="128">
                  <c:v>0.22646772861480713</c:v>
                </c:pt>
                <c:pt idx="129">
                  <c:v>0.22889864444732666</c:v>
                </c:pt>
                <c:pt idx="130">
                  <c:v>0.22898530960083008</c:v>
                </c:pt>
                <c:pt idx="131">
                  <c:v>0.22922855615615845</c:v>
                </c:pt>
                <c:pt idx="132">
                  <c:v>0.22970306873321533</c:v>
                </c:pt>
                <c:pt idx="133">
                  <c:v>0.2297549843788147</c:v>
                </c:pt>
                <c:pt idx="134">
                  <c:v>0.23087155818939209</c:v>
                </c:pt>
                <c:pt idx="135">
                  <c:v>0.2309039831161499</c:v>
                </c:pt>
                <c:pt idx="136">
                  <c:v>0.23191142082214355</c:v>
                </c:pt>
                <c:pt idx="137">
                  <c:v>0.23256105184555054</c:v>
                </c:pt>
                <c:pt idx="138">
                  <c:v>0.23348909616470337</c:v>
                </c:pt>
                <c:pt idx="139">
                  <c:v>0.2351456880569458</c:v>
                </c:pt>
                <c:pt idx="140">
                  <c:v>0.23573482036590576</c:v>
                </c:pt>
                <c:pt idx="141">
                  <c:v>0.23593640327453613</c:v>
                </c:pt>
                <c:pt idx="142">
                  <c:v>0.23662161827087402</c:v>
                </c:pt>
                <c:pt idx="143">
                  <c:v>0.23758625984191895</c:v>
                </c:pt>
                <c:pt idx="144">
                  <c:v>0.23812079429626465</c:v>
                </c:pt>
                <c:pt idx="145">
                  <c:v>0.23896372318267822</c:v>
                </c:pt>
                <c:pt idx="146">
                  <c:v>0.23950392007827759</c:v>
                </c:pt>
                <c:pt idx="147">
                  <c:v>0.24087905883789063</c:v>
                </c:pt>
                <c:pt idx="148">
                  <c:v>0.24292135238647461</c:v>
                </c:pt>
                <c:pt idx="149">
                  <c:v>0.24354797601699829</c:v>
                </c:pt>
                <c:pt idx="150">
                  <c:v>0.24426466226577759</c:v>
                </c:pt>
                <c:pt idx="151">
                  <c:v>0.24450820684432983</c:v>
                </c:pt>
                <c:pt idx="152">
                  <c:v>0.24724513292312622</c:v>
                </c:pt>
                <c:pt idx="153">
                  <c:v>0.24844819307327271</c:v>
                </c:pt>
                <c:pt idx="154">
                  <c:v>0.24983859062194824</c:v>
                </c:pt>
                <c:pt idx="155">
                  <c:v>0.2513924241065979</c:v>
                </c:pt>
                <c:pt idx="156">
                  <c:v>0.25273537635803223</c:v>
                </c:pt>
                <c:pt idx="157">
                  <c:v>0.25403738021850586</c:v>
                </c:pt>
                <c:pt idx="158">
                  <c:v>0.25571036338806152</c:v>
                </c:pt>
                <c:pt idx="159">
                  <c:v>0.25739538669586182</c:v>
                </c:pt>
                <c:pt idx="160">
                  <c:v>0.25787049531936646</c:v>
                </c:pt>
                <c:pt idx="161">
                  <c:v>0.25818675756454468</c:v>
                </c:pt>
                <c:pt idx="162">
                  <c:v>0.25879675149917603</c:v>
                </c:pt>
                <c:pt idx="163">
                  <c:v>0.26378244161605835</c:v>
                </c:pt>
                <c:pt idx="164">
                  <c:v>0.26457023620605469</c:v>
                </c:pt>
                <c:pt idx="165">
                  <c:v>0.26481741666793823</c:v>
                </c:pt>
                <c:pt idx="166">
                  <c:v>0.26608330011367798</c:v>
                </c:pt>
                <c:pt idx="167">
                  <c:v>0.268760085105896</c:v>
                </c:pt>
                <c:pt idx="168">
                  <c:v>0.2779431939125061</c:v>
                </c:pt>
                <c:pt idx="169">
                  <c:v>0.28195196390151978</c:v>
                </c:pt>
                <c:pt idx="170">
                  <c:v>0.28356069326400757</c:v>
                </c:pt>
                <c:pt idx="171">
                  <c:v>0.28551805019378662</c:v>
                </c:pt>
                <c:pt idx="172">
                  <c:v>0.28566116094589233</c:v>
                </c:pt>
                <c:pt idx="173">
                  <c:v>0.28608065843582153</c:v>
                </c:pt>
                <c:pt idx="174">
                  <c:v>0.28941172361373901</c:v>
                </c:pt>
                <c:pt idx="175">
                  <c:v>0.29265445470809937</c:v>
                </c:pt>
                <c:pt idx="176">
                  <c:v>0.29927217960357666</c:v>
                </c:pt>
                <c:pt idx="177">
                  <c:v>0.30251950025558472</c:v>
                </c:pt>
                <c:pt idx="178">
                  <c:v>0.30905711650848389</c:v>
                </c:pt>
                <c:pt idx="179">
                  <c:v>0.31042027473449707</c:v>
                </c:pt>
                <c:pt idx="180">
                  <c:v>0.3142361044883728</c:v>
                </c:pt>
                <c:pt idx="181">
                  <c:v>0.3453400731086731</c:v>
                </c:pt>
                <c:pt idx="182">
                  <c:v>0.36064249277114868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854784"/>
        <c:axId val="96856320"/>
      </c:barChart>
      <c:catAx>
        <c:axId val="96854784"/>
        <c:scaling>
          <c:orientation val="minMax"/>
        </c:scaling>
        <c:delete val="1"/>
        <c:axPos val="b"/>
        <c:majorTickMark val="out"/>
        <c:minorTickMark val="none"/>
        <c:tickLblPos val="nextTo"/>
        <c:crossAx val="96856320"/>
        <c:crosses val="autoZero"/>
        <c:auto val="1"/>
        <c:lblAlgn val="ctr"/>
        <c:lblOffset val="100"/>
        <c:noMultiLvlLbl val="0"/>
      </c:catAx>
      <c:valAx>
        <c:axId val="9685632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96854784"/>
        <c:crosses val="autoZero"/>
        <c:crossBetween val="between"/>
      </c:valAx>
      <c:spPr>
        <a:ln>
          <a:solidFill>
            <a:schemeClr val="accent1"/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6366816809422242E-2"/>
          <c:y val="1.5953743719671235E-2"/>
          <c:w val="0.89795375249553933"/>
          <c:h val="0.8619482012947689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rgbClr val="871A5D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871A5D"/>
              </a:solidFill>
              <a:ln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rgbClr val="871A5D"/>
              </a:solidFill>
              <a:ln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rgbClr val="871A5D"/>
              </a:solidFill>
              <a:ln>
                <a:noFill/>
              </a:ln>
            </c:spPr>
          </c:dPt>
          <c:dPt>
            <c:idx val="4"/>
            <c:invertIfNegative val="0"/>
            <c:bubble3D val="0"/>
            <c:spPr>
              <a:solidFill>
                <a:srgbClr val="871A5D"/>
              </a:solidFill>
              <a:ln>
                <a:noFill/>
              </a:ln>
            </c:spPr>
          </c:dPt>
          <c:dPt>
            <c:idx val="5"/>
            <c:invertIfNegative val="0"/>
            <c:bubble3D val="0"/>
            <c:spPr>
              <a:solidFill>
                <a:srgbClr val="871A5D"/>
              </a:solidFill>
              <a:ln>
                <a:noFill/>
              </a:ln>
            </c:spPr>
          </c:dPt>
          <c:cat>
            <c:numRef>
              <c:f>'fully ach - vert graph'!$A$2:$A$21</c:f>
              <c:numCache>
                <c:formatCode>General</c:formatCode>
                <c:ptCount val="2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</c:numCache>
            </c:numRef>
          </c:cat>
          <c:val>
            <c:numRef>
              <c:f>'fully ach - vert graph'!$B$2:$B$21</c:f>
              <c:numCache>
                <c:formatCode>General</c:formatCode>
                <c:ptCount val="20"/>
                <c:pt idx="0">
                  <c:v>6</c:v>
                </c:pt>
                <c:pt idx="1">
                  <c:v>13</c:v>
                </c:pt>
                <c:pt idx="2">
                  <c:v>13</c:v>
                </c:pt>
                <c:pt idx="3">
                  <c:v>17</c:v>
                </c:pt>
                <c:pt idx="4">
                  <c:v>34</c:v>
                </c:pt>
                <c:pt idx="5">
                  <c:v>19</c:v>
                </c:pt>
                <c:pt idx="6">
                  <c:v>20</c:v>
                </c:pt>
                <c:pt idx="7">
                  <c:v>15</c:v>
                </c:pt>
                <c:pt idx="8">
                  <c:v>18</c:v>
                </c:pt>
                <c:pt idx="9">
                  <c:v>6</c:v>
                </c:pt>
                <c:pt idx="10">
                  <c:v>13</c:v>
                </c:pt>
                <c:pt idx="11">
                  <c:v>10</c:v>
                </c:pt>
                <c:pt idx="12">
                  <c:v>4</c:v>
                </c:pt>
                <c:pt idx="13">
                  <c:v>4</c:v>
                </c:pt>
                <c:pt idx="14">
                  <c:v>0</c:v>
                </c:pt>
                <c:pt idx="15">
                  <c:v>2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axId val="129944960"/>
        <c:axId val="157320320"/>
      </c:barChart>
      <c:catAx>
        <c:axId val="1299449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57320320"/>
        <c:crosses val="autoZero"/>
        <c:auto val="1"/>
        <c:lblAlgn val="ctr"/>
        <c:lblOffset val="100"/>
        <c:noMultiLvlLbl val="0"/>
      </c:catAx>
      <c:valAx>
        <c:axId val="157320320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GB" sz="1400"/>
                  <a:t>Number of</a:t>
                </a:r>
                <a:r>
                  <a:rPr lang="en-GB" sz="1400" baseline="0"/>
                  <a:t> Member States</a:t>
                </a:r>
                <a:endParaRPr lang="en-GB" sz="14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2994496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0.012</cdr:y>
    </cdr:from>
    <cdr:to>
      <cdr:x>0.04226</cdr:x>
      <cdr:y>0.87409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-2558257" y="2048774"/>
          <a:ext cx="4339087" cy="3623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GB" sz="1400" b="1" dirty="0" smtClean="0"/>
            <a:t>Number of Fully-achieved Indicators</a:t>
          </a:r>
          <a:endParaRPr lang="en-US" sz="14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8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E8843-A7C4-432A-9F08-16396B59A19A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2155"/>
            <a:ext cx="2950475" cy="4987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8" y="9442155"/>
            <a:ext cx="2950475" cy="4987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C6CFA-711A-479C-88D9-264F221DC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28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CDB66-C0F6-45B6-BFF5-4575694EFB28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1988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1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2155"/>
            <a:ext cx="2950475" cy="4987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8" y="9442155"/>
            <a:ext cx="2950475" cy="4987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DFC79-30DA-484F-85C8-36E397180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81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30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30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DAB4CE-6647-41EC-8B42-6CD98D16F01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149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DFC79-30DA-484F-85C8-36E3971802A1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530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  <a:solidFill>
            <a:schemeClr val="bg1"/>
          </a:solidFill>
        </p:spPr>
        <p:txBody>
          <a:bodyPr bIns="122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en-GB" noProof="0" dirty="0"/>
              <a:t>Click on Icon to add picture, then arrange object (send to back)</a:t>
            </a:r>
            <a:br>
              <a:rPr lang="en-GB" noProof="0" dirty="0"/>
            </a:br>
            <a:r>
              <a:rPr lang="en-GB" noProof="0" dirty="0"/>
              <a:t>Change picture either by 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  <a:p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85184"/>
            <a:ext cx="5508000" cy="1119158"/>
          </a:xfrm>
          <a:noFill/>
        </p:spPr>
        <p:txBody>
          <a:bodyPr lIns="360000" tIns="72000" rIns="450000" bIns="180000" anchor="t" anchorCtr="0">
            <a:noAutofit/>
          </a:bodyPr>
          <a:lstStyle>
            <a:lvl1pPr algn="l">
              <a:lnSpc>
                <a:spcPct val="85000"/>
              </a:lnSpc>
              <a:defRPr sz="4200">
                <a:solidFill>
                  <a:srgbClr val="0092CC"/>
                </a:solidFill>
                <a:latin typeface="+mj-lt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6507006"/>
            <a:ext cx="4478700" cy="247650"/>
          </a:xfrm>
        </p:spPr>
        <p:txBody>
          <a:bodyPr lIns="0" anchor="ctr">
            <a:noAutofit/>
          </a:bodyPr>
          <a:lstStyle>
            <a:lvl1pPr>
              <a:defRPr sz="1000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Name of Author  |  Function | Division | Country </a:t>
            </a:r>
          </a:p>
        </p:txBody>
      </p:sp>
      <p:sp>
        <p:nvSpPr>
          <p:cNvPr id="90" name="Text Placeholder 35"/>
          <p:cNvSpPr>
            <a:spLocks noGrp="1"/>
          </p:cNvSpPr>
          <p:nvPr>
            <p:ph type="body" sz="quarter" idx="16" hasCustomPrompt="1"/>
          </p:nvPr>
        </p:nvSpPr>
        <p:spPr>
          <a:xfrm>
            <a:off x="7121935" y="6476048"/>
            <a:ext cx="1646444" cy="247650"/>
          </a:xfrm>
        </p:spPr>
        <p:txBody>
          <a:bodyPr rIns="0" anchor="ctr">
            <a:noAutofit/>
          </a:bodyPr>
          <a:lstStyle>
            <a:lvl1pPr algn="ctr">
              <a:defRPr sz="1600" b="1" spc="0" baseline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www.who.int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4482001"/>
            <a:ext cx="9143999" cy="1656000"/>
          </a:xfrm>
          <a:solidFill>
            <a:schemeClr val="tx2"/>
          </a:solidFill>
        </p:spPr>
        <p:txBody>
          <a:bodyPr lIns="360000" tIns="360000" rIns="360000" bIns="828000" anchor="b">
            <a:noAutofit/>
          </a:bodyPr>
          <a:lstStyle>
            <a:lvl1pPr marL="0" indent="0" algn="l">
              <a:lnSpc>
                <a:spcPct val="90000"/>
              </a:lnSpc>
              <a:buNone/>
              <a:defRPr sz="24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62" name="Text Placeholder 35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5440855"/>
            <a:ext cx="8408379" cy="288000"/>
          </a:xfrm>
          <a:noFill/>
        </p:spPr>
        <p:txBody>
          <a:bodyPr lIns="0" rIns="90000">
            <a:noAutofit/>
          </a:bodyPr>
          <a:lstStyle>
            <a:lvl1pPr algn="l">
              <a:defRPr sz="16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Date</a:t>
            </a:r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5595508" y="485184"/>
            <a:ext cx="3172871" cy="11124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9545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Intro large Tex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7"/>
          <p:cNvSpPr>
            <a:spLocks noGrp="1"/>
          </p:cNvSpPr>
          <p:nvPr>
            <p:ph type="dt" sz="half" idx="14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A826542-68AB-4EF5-B2B7-7C8D70871A17}" type="datetime1">
              <a:rPr lang="en-GB" noProof="0" smtClean="0"/>
              <a:pPr/>
              <a:t>18/06/2018</a:t>
            </a:fld>
            <a:endParaRPr lang="en-GB" noProof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3650"/>
            <a:ext cx="8419774" cy="208579"/>
          </a:xfrm>
          <a:noFill/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359999" y="1800000"/>
            <a:ext cx="8419774" cy="4237200"/>
          </a:xfrm>
          <a:noFill/>
        </p:spPr>
        <p:txBody>
          <a:bodyPr lIns="0" tIns="0" rIns="0" bIns="0"/>
          <a:lstStyle>
            <a:lvl1pPr>
              <a:lnSpc>
                <a:spcPct val="110000"/>
              </a:lnSpc>
              <a:defRPr sz="1400" b="1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10000"/>
              </a:lnSpc>
              <a:defRPr sz="140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78077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Intro Im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0" y="2"/>
            <a:ext cx="9144000" cy="6857999"/>
          </a:xfrm>
          <a:solidFill>
            <a:schemeClr val="bg1"/>
          </a:solidFill>
        </p:spPr>
        <p:txBody>
          <a:bodyPr wrap="square" tIns="1980000" bIns="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accent6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picture, then arrange object (send to back)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 bwMode="gray">
          <a:xfrm>
            <a:off x="1" y="1800000"/>
            <a:ext cx="3209925" cy="1649446"/>
          </a:xfrm>
          <a:solidFill>
            <a:schemeClr val="tx2">
              <a:alpha val="90000"/>
            </a:schemeClr>
          </a:solidFill>
        </p:spPr>
        <p:txBody>
          <a:bodyPr lIns="360000" tIns="180000" rIns="360000" bIns="180000">
            <a:noAutofit/>
          </a:bodyPr>
          <a:lstStyle>
            <a:lvl1pPr>
              <a:defRPr sz="2800" b="1">
                <a:solidFill>
                  <a:schemeClr val="bg1"/>
                </a:solidFill>
                <a:latin typeface="+mj-lt"/>
              </a:defRPr>
            </a:lvl1pPr>
            <a:lvl2pPr marL="541338" indent="-274638">
              <a:buClr>
                <a:schemeClr val="bg1"/>
              </a:buClr>
              <a:defRPr sz="280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9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8AB999A-019E-47DF-9626-59D35A5C5D1F}" type="datetime1">
              <a:rPr lang="en-GB" noProof="0" smtClean="0"/>
              <a:t>18/06/2018</a:t>
            </a:fld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6803373" y="371958"/>
            <a:ext cx="1976400" cy="6948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6720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hite 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30"/>
          </p:nvPr>
        </p:nvSpPr>
        <p:spPr bwMode="gray"/>
        <p:txBody>
          <a:bodyPr/>
          <a:lstStyle/>
          <a:p>
            <a:fld id="{99262F6C-3198-4C0D-9FD3-A522B66D4040}" type="datetime1">
              <a:rPr lang="en-GB" noProof="0" smtClean="0"/>
              <a:t>18/06/2018</a:t>
            </a:fld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2"/>
          </p:nvPr>
        </p:nvSpPr>
        <p:spPr bwMode="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8" name="Rectangle 27"/>
          <p:cNvSpPr/>
          <p:nvPr userDrawn="1"/>
        </p:nvSpPr>
        <p:spPr bwMode="gray">
          <a:xfrm>
            <a:off x="360000" y="1800002"/>
            <a:ext cx="4775881" cy="1424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359999" y="2143683"/>
            <a:ext cx="741363" cy="396000"/>
          </a:xfrm>
        </p:spPr>
        <p:txBody>
          <a:bodyPr/>
          <a:lstStyle>
            <a:lvl1pPr>
              <a:defRPr sz="2800" b="1">
                <a:solidFill>
                  <a:srgbClr val="0092CC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 dirty="0"/>
              <a:t>01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1280578" y="2143683"/>
            <a:ext cx="385530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 dirty="0"/>
              <a:t>Headline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5574552" y="2143683"/>
            <a:ext cx="320522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 dirty="0"/>
              <a:t>Speaker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36" hasCustomPrompt="1"/>
          </p:nvPr>
        </p:nvSpPr>
        <p:spPr>
          <a:xfrm>
            <a:off x="359999" y="2877928"/>
            <a:ext cx="741363" cy="396000"/>
          </a:xfrm>
        </p:spPr>
        <p:txBody>
          <a:bodyPr/>
          <a:lstStyle>
            <a:lvl1pPr>
              <a:defRPr sz="2800" b="1">
                <a:solidFill>
                  <a:srgbClr val="0092CC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02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37" hasCustomPrompt="1"/>
          </p:nvPr>
        </p:nvSpPr>
        <p:spPr>
          <a:xfrm>
            <a:off x="1280578" y="2877928"/>
            <a:ext cx="385530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5574552" y="2877928"/>
            <a:ext cx="320522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359999" y="3612173"/>
            <a:ext cx="741363" cy="396000"/>
          </a:xfrm>
        </p:spPr>
        <p:txBody>
          <a:bodyPr/>
          <a:lstStyle>
            <a:lvl1pPr>
              <a:defRPr sz="2800" b="1">
                <a:solidFill>
                  <a:srgbClr val="0092CC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03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1280578" y="3612173"/>
            <a:ext cx="385530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41" hasCustomPrompt="1"/>
          </p:nvPr>
        </p:nvSpPr>
        <p:spPr>
          <a:xfrm>
            <a:off x="5574552" y="3612173"/>
            <a:ext cx="320522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42" hasCustomPrompt="1"/>
          </p:nvPr>
        </p:nvSpPr>
        <p:spPr>
          <a:xfrm>
            <a:off x="359999" y="4346418"/>
            <a:ext cx="741363" cy="396000"/>
          </a:xfrm>
        </p:spPr>
        <p:txBody>
          <a:bodyPr/>
          <a:lstStyle>
            <a:lvl1pPr>
              <a:defRPr sz="2800" b="1">
                <a:solidFill>
                  <a:srgbClr val="0092CC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04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43" hasCustomPrompt="1"/>
          </p:nvPr>
        </p:nvSpPr>
        <p:spPr>
          <a:xfrm>
            <a:off x="1280578" y="4346418"/>
            <a:ext cx="385530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quarter" idx="44" hasCustomPrompt="1"/>
          </p:nvPr>
        </p:nvSpPr>
        <p:spPr>
          <a:xfrm>
            <a:off x="5574552" y="4346418"/>
            <a:ext cx="320522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45" hasCustomPrompt="1"/>
          </p:nvPr>
        </p:nvSpPr>
        <p:spPr>
          <a:xfrm>
            <a:off x="359999" y="5080663"/>
            <a:ext cx="741363" cy="396000"/>
          </a:xfrm>
        </p:spPr>
        <p:txBody>
          <a:bodyPr/>
          <a:lstStyle>
            <a:lvl1pPr>
              <a:defRPr sz="2800" b="1">
                <a:solidFill>
                  <a:srgbClr val="0092CC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05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1280578" y="5080663"/>
            <a:ext cx="385530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5574552" y="5080663"/>
            <a:ext cx="320522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48" hasCustomPrompt="1"/>
          </p:nvPr>
        </p:nvSpPr>
        <p:spPr>
          <a:xfrm>
            <a:off x="359999" y="5814910"/>
            <a:ext cx="741363" cy="396000"/>
          </a:xfrm>
        </p:spPr>
        <p:txBody>
          <a:bodyPr/>
          <a:lstStyle>
            <a:lvl1pPr>
              <a:defRPr sz="2800" b="1">
                <a:solidFill>
                  <a:srgbClr val="0092CC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06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49" hasCustomPrompt="1"/>
          </p:nvPr>
        </p:nvSpPr>
        <p:spPr>
          <a:xfrm>
            <a:off x="1280578" y="5814910"/>
            <a:ext cx="385530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50" hasCustomPrompt="1"/>
          </p:nvPr>
        </p:nvSpPr>
        <p:spPr>
          <a:xfrm>
            <a:off x="5574552" y="5814910"/>
            <a:ext cx="320522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228545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98F2AE24-6C3D-4363-8DA8-E9E849065A01}" type="datetime1">
              <a:rPr lang="en-GB" noProof="0" smtClean="0"/>
              <a:t>18/06/2018</a:t>
            </a:fld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0535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  <a:solidFill>
            <a:schemeClr val="bg1"/>
          </a:solidFill>
        </p:spPr>
        <p:txBody>
          <a:bodyPr bIns="1980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accent6"/>
                </a:solidFill>
              </a:defRPr>
            </a:lvl1pPr>
          </a:lstStyle>
          <a:p>
            <a:r>
              <a:rPr lang="en-GB" noProof="0" dirty="0"/>
              <a:t>Click on Icon to add picture, then arrange object (send to back)</a:t>
            </a:r>
            <a:br>
              <a:rPr lang="en-GB" noProof="0" dirty="0"/>
            </a:br>
            <a:r>
              <a:rPr lang="en-GB" noProof="0" dirty="0"/>
              <a:t>Change picture either by 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60000" y="6507006"/>
            <a:ext cx="4478700" cy="247650"/>
          </a:xfrm>
        </p:spPr>
        <p:txBody>
          <a:bodyPr anchor="ctr">
            <a:noAutofit/>
          </a:bodyPr>
          <a:lstStyle>
            <a:lvl1pPr>
              <a:defRPr sz="1000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Name of Author  |  Function | Division | Country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" y="4482000"/>
            <a:ext cx="9143999" cy="1656000"/>
          </a:xfrm>
          <a:solidFill>
            <a:schemeClr val="tx2">
              <a:alpha val="90000"/>
            </a:schemeClr>
          </a:solidFill>
        </p:spPr>
        <p:txBody>
          <a:bodyPr lIns="360000" tIns="216000" rIns="360000" bIns="216000" numCol="3"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4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b="1" noProof="0" dirty="0"/>
              <a:t>WHO</a:t>
            </a:r>
          </a:p>
          <a:p>
            <a:r>
              <a:rPr lang="en-GB" noProof="0" dirty="0"/>
              <a:t>20, Avenue </a:t>
            </a:r>
            <a:r>
              <a:rPr lang="en-GB" noProof="0" dirty="0" err="1"/>
              <a:t>Appia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/>
              <a:t>1211 Geneva</a:t>
            </a:r>
          </a:p>
          <a:p>
            <a:r>
              <a:rPr lang="en-GB" noProof="0" dirty="0"/>
              <a:t>Switzerland</a:t>
            </a:r>
          </a:p>
          <a:p>
            <a:endParaRPr lang="en-GB" noProof="0" dirty="0"/>
          </a:p>
          <a:p>
            <a:r>
              <a:rPr lang="en-GB" noProof="0" dirty="0"/>
              <a:t>Tel.: +xx</a:t>
            </a:r>
            <a:br>
              <a:rPr lang="en-GB" noProof="0" dirty="0"/>
            </a:br>
            <a:r>
              <a:rPr lang="en-GB" noProof="0" dirty="0"/>
              <a:t>Fax: +xx</a:t>
            </a:r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5595508" y="488563"/>
            <a:ext cx="3172871" cy="11124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.</a:t>
            </a:r>
          </a:p>
        </p:txBody>
      </p:sp>
      <p:sp>
        <p:nvSpPr>
          <p:cNvPr id="37" name="Text Placeholder 3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7121935" y="6476048"/>
            <a:ext cx="1646444" cy="247650"/>
          </a:xfrm>
        </p:spPr>
        <p:txBody>
          <a:bodyPr rIns="0" anchor="ctr">
            <a:noAutofit/>
          </a:bodyPr>
          <a:lstStyle>
            <a:lvl1pPr algn="ctr">
              <a:defRPr sz="1600" b="1" spc="0" baseline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/>
              <a:t>www.who.int</a:t>
            </a:r>
          </a:p>
        </p:txBody>
      </p:sp>
      <p:sp>
        <p:nvSpPr>
          <p:cNvPr id="3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85184"/>
            <a:ext cx="5508000" cy="1119158"/>
          </a:xfrm>
          <a:noFill/>
        </p:spPr>
        <p:txBody>
          <a:bodyPr lIns="360000" tIns="72000" rIns="450000" bIns="180000" anchor="t" anchorCtr="0">
            <a:noAutofit/>
          </a:bodyPr>
          <a:lstStyle>
            <a:lvl1pPr algn="l">
              <a:lnSpc>
                <a:spcPct val="85000"/>
              </a:lnSpc>
              <a:defRPr sz="4200">
                <a:solidFill>
                  <a:srgbClr val="0092CC"/>
                </a:solidFill>
                <a:latin typeface="+mj-lt"/>
              </a:defRPr>
            </a:lvl1pPr>
          </a:lstStyle>
          <a:p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6485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34DE-B1D3-44A4-AD81-FF74F4951A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A27E-6F7D-43EB-AC06-94A8A6564C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715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40717"/>
            <a:ext cx="1824456" cy="344667"/>
          </a:xfrm>
          <a:prstGeom prst="rect">
            <a:avLst/>
          </a:prstGeom>
        </p:spPr>
        <p:txBody>
          <a:bodyPr/>
          <a:lstStyle/>
          <a:p>
            <a:fld id="{930838E6-6717-45C4-8BF1-11B8FC58B6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40717"/>
            <a:ext cx="2476048" cy="344667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40717"/>
            <a:ext cx="1824456" cy="344667"/>
          </a:xfrm>
          <a:prstGeom prst="rect">
            <a:avLst/>
          </a:prstGeom>
        </p:spPr>
        <p:txBody>
          <a:bodyPr/>
          <a:lstStyle/>
          <a:p>
            <a:fld id="{9221B497-0F25-445B-AD20-6DE9F74C39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93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  <a:solidFill>
            <a:srgbClr val="0074A2"/>
          </a:solidFill>
        </p:spPr>
        <p:txBody>
          <a:bodyPr bIns="1980000" anchor="ctr"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on Icon to add picture, then arrange object (send to back)</a:t>
            </a:r>
            <a:br>
              <a:rPr lang="en-GB" noProof="0"/>
            </a:br>
            <a:r>
              <a:rPr lang="en-GB" noProof="0"/>
              <a:t>Change picture either by right mouse click on picture + „change picture“ </a:t>
            </a:r>
            <a:br>
              <a:rPr lang="en-GB" noProof="0"/>
            </a:br>
            <a:r>
              <a:rPr lang="en-GB" noProof="0"/>
              <a:t>or by deleting picture + resetting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" y="4482002"/>
            <a:ext cx="9143999" cy="1655999"/>
          </a:xfrm>
          <a:solidFill>
            <a:schemeClr val="tx2"/>
          </a:solidFill>
        </p:spPr>
        <p:txBody>
          <a:bodyPr lIns="360000" tIns="360000" rIns="360000" bIns="828000" anchor="b">
            <a:noAutofit/>
          </a:bodyPr>
          <a:lstStyle>
            <a:lvl1pPr marL="0" indent="0" algn="l">
              <a:lnSpc>
                <a:spcPct val="90000"/>
              </a:lnSpc>
              <a:buNone/>
              <a:defRPr sz="24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85184"/>
            <a:ext cx="5508000" cy="1119158"/>
          </a:xfrm>
          <a:noFill/>
        </p:spPr>
        <p:txBody>
          <a:bodyPr lIns="360000" tIns="72000" rIns="450000" bIns="180000" anchor="t" anchorCtr="0">
            <a:noAutofit/>
          </a:bodyPr>
          <a:lstStyle>
            <a:lvl1pPr algn="l">
              <a:lnSpc>
                <a:spcPct val="85000"/>
              </a:lnSpc>
              <a:defRPr sz="4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 style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60000" y="6507006"/>
            <a:ext cx="4478700" cy="247650"/>
          </a:xfrm>
        </p:spPr>
        <p:txBody>
          <a:bodyPr lIns="0" anchor="ctr">
            <a:noAutofit/>
          </a:bodyPr>
          <a:lstStyle>
            <a:lvl1pPr>
              <a:defRPr sz="1000" b="0">
                <a:solidFill>
                  <a:schemeClr val="bg2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Name of Author  |  Function | Division | Country </a:t>
            </a:r>
          </a:p>
        </p:txBody>
      </p:sp>
      <p:sp>
        <p:nvSpPr>
          <p:cNvPr id="90" name="Text Placeholder 3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7121935" y="6476048"/>
            <a:ext cx="1646444" cy="247650"/>
          </a:xfrm>
        </p:spPr>
        <p:txBody>
          <a:bodyPr rIns="0" anchor="ctr">
            <a:noAutofit/>
          </a:bodyPr>
          <a:lstStyle>
            <a:lvl1pPr algn="ctr">
              <a:defRPr sz="1600" b="1" spc="0" baseline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www.who.int</a:t>
            </a:r>
          </a:p>
        </p:txBody>
      </p:sp>
      <p:sp>
        <p:nvSpPr>
          <p:cNvPr id="62" name="Text Placeholder 3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9999" y="5440855"/>
            <a:ext cx="8408379" cy="288000"/>
          </a:xfrm>
        </p:spPr>
        <p:txBody>
          <a:bodyPr lIns="0" rIns="90000">
            <a:noAutofit/>
          </a:bodyPr>
          <a:lstStyle>
            <a:lvl1pPr algn="l">
              <a:defRPr sz="16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Date</a:t>
            </a:r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5595508" y="488563"/>
            <a:ext cx="3172871" cy="11124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8026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invGray">
          <a:xfrm>
            <a:off x="359999" y="1800000"/>
            <a:ext cx="8424001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invGray"/>
        <p:txBody>
          <a:bodyPr/>
          <a:lstStyle/>
          <a:p>
            <a:fld id="{DCD9F9BF-D269-4020-816F-460E917B7A74}" type="datetime1">
              <a:rPr lang="en-GB" noProof="0" smtClean="0"/>
              <a:t>18/06/2018</a:t>
            </a:fld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invGray">
          <a:xfrm>
            <a:off x="359999" y="359999"/>
            <a:ext cx="6120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6529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invGray">
          <a:xfrm>
            <a:off x="359999" y="1800000"/>
            <a:ext cx="4104000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4675773" y="1800000"/>
            <a:ext cx="4104000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39CDCE64-EE06-4559-BA59-FD6059702EC4}" type="datetime1">
              <a:rPr lang="en-GB" noProof="0" smtClean="0"/>
              <a:t>18/06/2018</a:t>
            </a:fld>
            <a:endParaRPr lang="en-GB" noProof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367639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99" y="1800000"/>
            <a:ext cx="8424001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00EC954-D5DE-4DD1-907A-F19F26ED4621}" type="datetime1">
              <a:rPr lang="en-GB" noProof="0" smtClean="0"/>
              <a:pPr/>
              <a:t>18/06/2018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09924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box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167802BA-8623-48AE-9924-9F5F6790139C}" type="datetime1">
              <a:rPr lang="en-GB" noProof="0" smtClean="0"/>
              <a:t>18/06/2018</a:t>
            </a:fld>
            <a:endParaRPr lang="en-GB" noProof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 bwMode="invGray">
          <a:xfrm>
            <a:off x="359999" y="2160000"/>
            <a:ext cx="4104000" cy="387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6"/>
          </p:nvPr>
        </p:nvSpPr>
        <p:spPr bwMode="invGray">
          <a:xfrm>
            <a:off x="4675773" y="2160000"/>
            <a:ext cx="4104000" cy="387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7"/>
          </p:nvPr>
        </p:nvSpPr>
        <p:spPr bwMode="invGray">
          <a:xfrm>
            <a:off x="359999" y="1800000"/>
            <a:ext cx="4104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8"/>
          </p:nvPr>
        </p:nvSpPr>
        <p:spPr bwMode="invGray">
          <a:xfrm>
            <a:off x="4675774" y="1800000"/>
            <a:ext cx="4104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4530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035824F7-C870-482C-80C0-AFECF2DA260C}" type="datetime1">
              <a:rPr lang="en-GB" noProof="0" smtClean="0"/>
              <a:t>18/06/2018</a:t>
            </a:fld>
            <a:endParaRPr lang="en-GB" noProof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 bwMode="invGray">
          <a:xfrm>
            <a:off x="359999" y="2160000"/>
            <a:ext cx="4104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6"/>
          </p:nvPr>
        </p:nvSpPr>
        <p:spPr bwMode="invGray">
          <a:xfrm>
            <a:off x="4675773" y="2160000"/>
            <a:ext cx="4104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7"/>
          </p:nvPr>
        </p:nvSpPr>
        <p:spPr bwMode="invGray">
          <a:xfrm>
            <a:off x="359999" y="1800000"/>
            <a:ext cx="4104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8"/>
          </p:nvPr>
        </p:nvSpPr>
        <p:spPr bwMode="invGray">
          <a:xfrm>
            <a:off x="4675774" y="1800000"/>
            <a:ext cx="4104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sz="half" idx="30"/>
          </p:nvPr>
        </p:nvSpPr>
        <p:spPr bwMode="invGray">
          <a:xfrm>
            <a:off x="359999" y="4381200"/>
            <a:ext cx="4104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8" name="Content Placeholder 3"/>
          <p:cNvSpPr>
            <a:spLocks noGrp="1"/>
          </p:cNvSpPr>
          <p:nvPr>
            <p:ph sz="half" idx="34"/>
          </p:nvPr>
        </p:nvSpPr>
        <p:spPr bwMode="invGray">
          <a:xfrm>
            <a:off x="4675773" y="4381200"/>
            <a:ext cx="4104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5"/>
          </p:nvPr>
        </p:nvSpPr>
        <p:spPr bwMode="invGray">
          <a:xfrm>
            <a:off x="359999" y="4039524"/>
            <a:ext cx="4104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6"/>
          </p:nvPr>
        </p:nvSpPr>
        <p:spPr bwMode="invGray">
          <a:xfrm>
            <a:off x="4675774" y="4039524"/>
            <a:ext cx="4104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1824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BBB6CCEC-3D0A-48BE-9958-590F11C39C0A}" type="datetime1">
              <a:rPr lang="en-GB" noProof="0" smtClean="0"/>
              <a:t>18/06/2018</a:t>
            </a:fld>
            <a:endParaRPr lang="en-GB" noProof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 bwMode="invGray">
          <a:xfrm>
            <a:off x="359999" y="2160000"/>
            <a:ext cx="2664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7"/>
          </p:nvPr>
        </p:nvSpPr>
        <p:spPr bwMode="invGray">
          <a:xfrm>
            <a:off x="359999" y="1800000"/>
            <a:ext cx="2664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29"/>
          </p:nvPr>
        </p:nvSpPr>
        <p:spPr bwMode="invGray">
          <a:xfrm>
            <a:off x="3237886" y="2160000"/>
            <a:ext cx="2664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0"/>
          </p:nvPr>
        </p:nvSpPr>
        <p:spPr bwMode="invGray">
          <a:xfrm>
            <a:off x="3237886" y="1800000"/>
            <a:ext cx="2664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31"/>
          </p:nvPr>
        </p:nvSpPr>
        <p:spPr bwMode="invGray">
          <a:xfrm>
            <a:off x="6115773" y="2160000"/>
            <a:ext cx="2664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2"/>
          </p:nvPr>
        </p:nvSpPr>
        <p:spPr bwMode="invGray">
          <a:xfrm>
            <a:off x="6115773" y="1800000"/>
            <a:ext cx="2664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2799778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/ Text r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4675773" y="1800000"/>
            <a:ext cx="4104000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 bwMode="invGray">
          <a:xfrm>
            <a:off x="359999" y="1800000"/>
            <a:ext cx="4104000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 bwMode="invGray"/>
        <p:txBody>
          <a:bodyPr/>
          <a:lstStyle/>
          <a:p>
            <a:fld id="{414CCF51-8078-42ED-9407-7F055975162E}" type="datetime1">
              <a:rPr lang="en-GB" noProof="0" smtClean="0"/>
              <a:t>18/06/2018</a:t>
            </a:fld>
            <a:endParaRPr lang="en-GB" noProof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2379594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4675773" y="1800000"/>
            <a:ext cx="4104000" cy="4237200"/>
          </a:xfrm>
          <a:solidFill>
            <a:srgbClr val="009CDE"/>
          </a:solidFill>
        </p:spPr>
        <p:txBody>
          <a:bodyPr lIns="144000" tIns="144000" rIns="144000" bIns="144000"/>
          <a:lstStyle>
            <a:lvl1pPr>
              <a:defRPr sz="1400" b="1">
                <a:solidFill>
                  <a:schemeClr val="bg1"/>
                </a:solidFill>
                <a:latin typeface="+mn-lt"/>
              </a:defRPr>
            </a:lvl1pPr>
            <a:lvl2pPr>
              <a:defRPr sz="140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 bwMode="invGray">
          <a:xfrm>
            <a:off x="359999" y="1800000"/>
            <a:ext cx="4104000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 bwMode="invGray"/>
        <p:txBody>
          <a:bodyPr/>
          <a:lstStyle/>
          <a:p>
            <a:fld id="{B5CB8422-2CBD-43EC-AF21-8B33A2ACAA82}" type="datetime1">
              <a:rPr lang="en-GB" noProof="0" smtClean="0"/>
              <a:t>18/06/2018</a:t>
            </a:fld>
            <a:endParaRPr lang="en-GB" noProof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756257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 bwMode="invGray">
          <a:xfrm>
            <a:off x="359999" y="1800000"/>
            <a:ext cx="8419773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 bwMode="invGray"/>
        <p:txBody>
          <a:bodyPr/>
          <a:lstStyle/>
          <a:p>
            <a:fld id="{6C135116-9A9A-47DA-A114-676E0C1FD8BF}" type="datetime1">
              <a:rPr lang="en-GB" noProof="0" smtClean="0"/>
              <a:t>18/06/2018</a:t>
            </a:fld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956194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Intro large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7"/>
          <p:cNvSpPr>
            <a:spLocks noGrp="1"/>
          </p:cNvSpPr>
          <p:nvPr>
            <p:ph type="dt" sz="half" idx="14"/>
          </p:nvPr>
        </p:nvSpPr>
        <p:spPr bwMode="invGray"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D0CC27D-0020-48D4-9B6C-9E6EA0640D93}" type="datetime1">
              <a:rPr lang="en-GB" noProof="0" smtClean="0"/>
              <a:t>18/06/2018</a:t>
            </a:fld>
            <a:endParaRPr lang="en-GB" noProof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6"/>
          </p:nvPr>
        </p:nvSpPr>
        <p:spPr bwMode="invGray">
          <a:noFill/>
        </p:spPr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360000" y="6293650"/>
            <a:ext cx="8419774" cy="208579"/>
          </a:xfrm>
          <a:noFill/>
        </p:spPr>
        <p:txBody>
          <a:bodyPr anchor="t">
            <a:normAutofit/>
          </a:bodyPr>
          <a:lstStyle>
            <a:lvl1pPr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invGray">
          <a:noFill/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 bwMode="invGray">
          <a:xfrm>
            <a:off x="359999" y="1800000"/>
            <a:ext cx="8419774" cy="4237200"/>
          </a:xfrm>
          <a:noFill/>
        </p:spPr>
        <p:txBody>
          <a:bodyPr lIns="0" tIns="0" rIns="0" bIns="0"/>
          <a:lstStyle>
            <a:lvl1pPr>
              <a:lnSpc>
                <a:spcPct val="110000"/>
              </a:lnSpc>
              <a:defRPr sz="1400" b="1">
                <a:solidFill>
                  <a:schemeClr val="bg2"/>
                </a:solidFill>
                <a:latin typeface="+mn-lt"/>
              </a:defRPr>
            </a:lvl1pPr>
            <a:lvl2pPr>
              <a:lnSpc>
                <a:spcPct val="110000"/>
              </a:lnSpc>
              <a:defRPr sz="1400">
                <a:solidFill>
                  <a:schemeClr val="bg2"/>
                </a:solidFill>
                <a:latin typeface="+mn-lt"/>
              </a:defRPr>
            </a:lvl2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94080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Intro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0" y="0"/>
            <a:ext cx="9144000" cy="6858000"/>
          </a:xfrm>
          <a:solidFill>
            <a:srgbClr val="0074A2"/>
          </a:solidFill>
        </p:spPr>
        <p:txBody>
          <a:bodyPr wrap="square" tIns="1980000" bIns="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picture, then arrange object (send to back)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 bwMode="gray">
          <a:xfrm>
            <a:off x="1" y="1800000"/>
            <a:ext cx="3209925" cy="1649446"/>
          </a:xfrm>
          <a:solidFill>
            <a:schemeClr val="tx2">
              <a:alpha val="90000"/>
            </a:schemeClr>
          </a:solidFill>
        </p:spPr>
        <p:txBody>
          <a:bodyPr lIns="360000" tIns="180000" rIns="360000" bIns="180000">
            <a:noAutofit/>
          </a:bodyPr>
          <a:lstStyle>
            <a:lvl1pPr>
              <a:defRPr sz="2800" b="1">
                <a:solidFill>
                  <a:schemeClr val="bg1"/>
                </a:solidFill>
                <a:latin typeface="+mj-lt"/>
              </a:defRPr>
            </a:lvl1pPr>
            <a:lvl2pPr marL="541338" indent="-274638">
              <a:tabLst>
                <a:tab pos="1614488" algn="l"/>
              </a:tabLst>
              <a:defRPr sz="280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9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68D69CF-73BC-4E26-B56A-FEC2ABB77ED4}" type="datetime1">
              <a:rPr lang="en-GB" noProof="0" smtClean="0"/>
              <a:t>18/06/2018</a:t>
            </a:fld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6804000" y="370800"/>
            <a:ext cx="1976400" cy="6948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6219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lue 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30"/>
          </p:nvPr>
        </p:nvSpPr>
        <p:spPr bwMode="gray"/>
        <p:txBody>
          <a:bodyPr/>
          <a:lstStyle/>
          <a:p>
            <a:fld id="{99262F6C-3198-4C0D-9FD3-A522B66D4040}" type="datetime1">
              <a:rPr lang="en-GB" noProof="0" smtClean="0"/>
              <a:t>18/06/2018</a:t>
            </a:fld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2"/>
          </p:nvPr>
        </p:nvSpPr>
        <p:spPr bwMode="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>
          <a:xfrm>
            <a:off x="359999" y="359999"/>
            <a:ext cx="6120000" cy="720000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28" name="Rectangle 27"/>
          <p:cNvSpPr/>
          <p:nvPr userDrawn="1"/>
        </p:nvSpPr>
        <p:spPr bwMode="gray">
          <a:xfrm>
            <a:off x="360000" y="1800002"/>
            <a:ext cx="4775881" cy="1424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359999" y="2143683"/>
            <a:ext cx="741363" cy="396000"/>
          </a:xfrm>
        </p:spPr>
        <p:txBody>
          <a:bodyPr/>
          <a:lstStyle>
            <a:lvl1pPr>
              <a:defRPr sz="2800" b="1"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01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1280578" y="2143683"/>
            <a:ext cx="385530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5574552" y="2143683"/>
            <a:ext cx="320522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36" hasCustomPrompt="1"/>
          </p:nvPr>
        </p:nvSpPr>
        <p:spPr>
          <a:xfrm>
            <a:off x="359999" y="2877928"/>
            <a:ext cx="741363" cy="396000"/>
          </a:xfrm>
        </p:spPr>
        <p:txBody>
          <a:bodyPr/>
          <a:lstStyle>
            <a:lvl1pPr>
              <a:defRPr sz="2800" b="1"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02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37" hasCustomPrompt="1"/>
          </p:nvPr>
        </p:nvSpPr>
        <p:spPr>
          <a:xfrm>
            <a:off x="1280578" y="2877928"/>
            <a:ext cx="385530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5574552" y="2877928"/>
            <a:ext cx="320522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359999" y="3612173"/>
            <a:ext cx="741363" cy="396000"/>
          </a:xfrm>
        </p:spPr>
        <p:txBody>
          <a:bodyPr/>
          <a:lstStyle>
            <a:lvl1pPr>
              <a:defRPr sz="2800" b="1"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03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1280578" y="3612173"/>
            <a:ext cx="385530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41" hasCustomPrompt="1"/>
          </p:nvPr>
        </p:nvSpPr>
        <p:spPr>
          <a:xfrm>
            <a:off x="5574552" y="3612173"/>
            <a:ext cx="320522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42" hasCustomPrompt="1"/>
          </p:nvPr>
        </p:nvSpPr>
        <p:spPr>
          <a:xfrm>
            <a:off x="359999" y="4346418"/>
            <a:ext cx="741363" cy="396000"/>
          </a:xfrm>
        </p:spPr>
        <p:txBody>
          <a:bodyPr/>
          <a:lstStyle>
            <a:lvl1pPr>
              <a:defRPr sz="2800" b="1"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04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43" hasCustomPrompt="1"/>
          </p:nvPr>
        </p:nvSpPr>
        <p:spPr>
          <a:xfrm>
            <a:off x="1280578" y="4346418"/>
            <a:ext cx="385530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quarter" idx="44" hasCustomPrompt="1"/>
          </p:nvPr>
        </p:nvSpPr>
        <p:spPr>
          <a:xfrm>
            <a:off x="5574552" y="4346418"/>
            <a:ext cx="320522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45" hasCustomPrompt="1"/>
          </p:nvPr>
        </p:nvSpPr>
        <p:spPr>
          <a:xfrm>
            <a:off x="359999" y="5080663"/>
            <a:ext cx="741363" cy="396000"/>
          </a:xfrm>
        </p:spPr>
        <p:txBody>
          <a:bodyPr/>
          <a:lstStyle>
            <a:lvl1pPr>
              <a:defRPr sz="2800" b="1"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05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1280578" y="5080663"/>
            <a:ext cx="385530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5574552" y="5080663"/>
            <a:ext cx="320522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48" hasCustomPrompt="1"/>
          </p:nvPr>
        </p:nvSpPr>
        <p:spPr>
          <a:xfrm>
            <a:off x="359999" y="5814910"/>
            <a:ext cx="741363" cy="396000"/>
          </a:xfrm>
        </p:spPr>
        <p:txBody>
          <a:bodyPr/>
          <a:lstStyle>
            <a:lvl1pPr>
              <a:defRPr sz="2800" b="1"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06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49" hasCustomPrompt="1"/>
          </p:nvPr>
        </p:nvSpPr>
        <p:spPr>
          <a:xfrm>
            <a:off x="1280578" y="5814910"/>
            <a:ext cx="385530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50" hasCustomPrompt="1"/>
          </p:nvPr>
        </p:nvSpPr>
        <p:spPr>
          <a:xfrm>
            <a:off x="5574552" y="5814910"/>
            <a:ext cx="320522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2495313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invGray"/>
        <p:txBody>
          <a:bodyPr/>
          <a:lstStyle/>
          <a:p>
            <a:fld id="{7BA931E1-7FC2-4DBD-9F66-3D1575A3F79C}" type="datetime1">
              <a:rPr lang="en-GB" noProof="0" smtClean="0"/>
              <a:t>18/06/2018</a:t>
            </a:fld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918371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999" y="1800000"/>
            <a:ext cx="4104000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773" y="1800000"/>
            <a:ext cx="4104000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00EC954-D5DE-4DD1-907A-F19F26ED4621}" type="datetime1">
              <a:rPr lang="en-GB" noProof="0" smtClean="0"/>
              <a:pPr/>
              <a:t>18/06/2018</a:t>
            </a:fld>
            <a:endParaRPr lang="en-GB" noProof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633454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  <a:solidFill>
            <a:srgbClr val="0074A2"/>
          </a:solidFill>
        </p:spPr>
        <p:txBody>
          <a:bodyPr bIns="1980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picture, then arrange object (send to back)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60000" y="6507006"/>
            <a:ext cx="4478700" cy="247650"/>
          </a:xfrm>
        </p:spPr>
        <p:txBody>
          <a:bodyPr anchor="ctr">
            <a:noAutofit/>
          </a:bodyPr>
          <a:lstStyle>
            <a:lvl1pPr>
              <a:defRPr sz="1000" b="0">
                <a:solidFill>
                  <a:schemeClr val="bg2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/>
              <a:t>Name of Author  |  Function | Division | Country </a:t>
            </a:r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5595508" y="488563"/>
            <a:ext cx="3172871" cy="11124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.</a:t>
            </a:r>
          </a:p>
        </p:txBody>
      </p:sp>
      <p:sp>
        <p:nvSpPr>
          <p:cNvPr id="37" name="Text Placeholder 3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7121935" y="6476048"/>
            <a:ext cx="1646444" cy="247650"/>
          </a:xfrm>
        </p:spPr>
        <p:txBody>
          <a:bodyPr rIns="0" anchor="ctr">
            <a:noAutofit/>
          </a:bodyPr>
          <a:lstStyle>
            <a:lvl1pPr algn="ctr">
              <a:defRPr sz="1600" b="1" spc="0" baseline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/>
              <a:t>www.who.int</a:t>
            </a:r>
          </a:p>
        </p:txBody>
      </p:sp>
      <p:sp>
        <p:nvSpPr>
          <p:cNvPr id="3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85184"/>
            <a:ext cx="5508000" cy="1119158"/>
          </a:xfrm>
          <a:noFill/>
        </p:spPr>
        <p:txBody>
          <a:bodyPr lIns="360000" tIns="72000" rIns="450000" bIns="180000" anchor="t" anchorCtr="0">
            <a:noAutofit/>
          </a:bodyPr>
          <a:lstStyle>
            <a:lvl1pPr algn="l">
              <a:lnSpc>
                <a:spcPct val="85000"/>
              </a:lnSpc>
              <a:defRPr sz="4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" y="4482000"/>
            <a:ext cx="9143999" cy="1656000"/>
          </a:xfrm>
          <a:solidFill>
            <a:schemeClr val="tx2">
              <a:alpha val="90000"/>
            </a:schemeClr>
          </a:solidFill>
        </p:spPr>
        <p:txBody>
          <a:bodyPr lIns="360000" tIns="216000" rIns="360000" bIns="216000" numCol="3"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4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b="1" noProof="0" dirty="0"/>
              <a:t>WHO</a:t>
            </a:r>
          </a:p>
          <a:p>
            <a:r>
              <a:rPr lang="en-GB" noProof="0" dirty="0"/>
              <a:t>20, Avenue </a:t>
            </a:r>
            <a:r>
              <a:rPr lang="en-GB" noProof="0" dirty="0" err="1"/>
              <a:t>Appia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/>
              <a:t>1211 Geneva</a:t>
            </a:r>
          </a:p>
          <a:p>
            <a:r>
              <a:rPr lang="en-GB" noProof="0" dirty="0"/>
              <a:t>Switzerland</a:t>
            </a:r>
          </a:p>
          <a:p>
            <a:endParaRPr lang="en-GB" noProof="0" dirty="0"/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82847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98F2AE24-6C3D-4363-8DA8-E9E849065A01}" type="datetime1">
              <a:rPr lang="en-US" smtClean="0">
                <a:solidFill>
                  <a:prstClr val="black"/>
                </a:solidFill>
              </a:rPr>
              <a:pPr/>
              <a:t>6/18/2018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A74CE0EA-F3B5-4684-BA10-C594598FDB9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359999" y="6293648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Source: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364" y="1188000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92490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99" y="1800000"/>
            <a:ext cx="8424001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5F5F25C-B8D8-45F9-9C80-5699EEACB709}" type="datetime1">
              <a:rPr lang="en-GB" noProof="0" smtClean="0"/>
              <a:t>18/06/2018</a:t>
            </a:fld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550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34DE-B1D3-44A4-AD81-FF74F4951A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A27E-6F7D-43EB-AC06-94A8A6564C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0126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34DE-B1D3-44A4-AD81-FF74F4951A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A27E-6F7D-43EB-AC06-94A8A6564C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7950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34DE-B1D3-44A4-AD81-FF74F4951A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A27E-6F7D-43EB-AC06-94A8A6564C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0589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34DE-B1D3-44A4-AD81-FF74F4951A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A27E-6F7D-43EB-AC06-94A8A6564C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6281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34DE-B1D3-44A4-AD81-FF74F4951A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A27E-6F7D-43EB-AC06-94A8A6564C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3235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34DE-B1D3-44A4-AD81-FF74F4951A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A27E-6F7D-43EB-AC06-94A8A6564C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3143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34DE-B1D3-44A4-AD81-FF74F4951A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A27E-6F7D-43EB-AC06-94A8A6564C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073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boxe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C78BF3F-558A-4B3C-B451-D04BA3C54A4A}" type="datetime1">
              <a:rPr lang="en-GB" noProof="0" smtClean="0"/>
              <a:t>18/06/2018</a:t>
            </a:fld>
            <a:endParaRPr lang="en-GB" noProof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>
          <a:xfrm>
            <a:off x="359999" y="2160000"/>
            <a:ext cx="4104000" cy="387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6"/>
          </p:nvPr>
        </p:nvSpPr>
        <p:spPr>
          <a:xfrm>
            <a:off x="4675773" y="2160000"/>
            <a:ext cx="4104000" cy="387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359999" y="1800000"/>
            <a:ext cx="4104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4675774" y="1800000"/>
            <a:ext cx="4104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2190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34DE-B1D3-44A4-AD81-FF74F4951A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A27E-6F7D-43EB-AC06-94A8A6564C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6790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34DE-B1D3-44A4-AD81-FF74F4951A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A27E-6F7D-43EB-AC06-94A8A6564C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0969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34DE-B1D3-44A4-AD81-FF74F4951A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A27E-6F7D-43EB-AC06-94A8A6564C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2819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34DE-B1D3-44A4-AD81-FF74F4951A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A27E-6F7D-43EB-AC06-94A8A6564C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6829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99" y="1800000"/>
            <a:ext cx="8424001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00EC954-D5DE-4DD1-907A-F19F26ED4621}" type="datetime1">
              <a:rPr lang="en-GB" smtClean="0">
                <a:solidFill>
                  <a:prstClr val="black"/>
                </a:solidFill>
              </a:rPr>
              <a:pPr/>
              <a:t>18/06/2018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1840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40717"/>
            <a:ext cx="1824456" cy="344667"/>
          </a:xfrm>
          <a:prstGeom prst="rect">
            <a:avLst/>
          </a:prstGeom>
        </p:spPr>
        <p:txBody>
          <a:bodyPr/>
          <a:lstStyle/>
          <a:p>
            <a:fld id="{930838E6-6717-45C4-8BF1-11B8FC58B6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40717"/>
            <a:ext cx="2476048" cy="344667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40717"/>
            <a:ext cx="1824456" cy="344667"/>
          </a:xfrm>
          <a:prstGeom prst="rect">
            <a:avLst/>
          </a:prstGeom>
        </p:spPr>
        <p:txBody>
          <a:bodyPr/>
          <a:lstStyle/>
          <a:p>
            <a:fld id="{9221B497-0F25-445B-AD20-6DE9F74C39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8843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40717"/>
            <a:ext cx="1824456" cy="344667"/>
          </a:xfrm>
          <a:prstGeom prst="rect">
            <a:avLst/>
          </a:prstGeom>
        </p:spPr>
        <p:txBody>
          <a:bodyPr/>
          <a:lstStyle/>
          <a:p>
            <a:fld id="{930838E6-6717-45C4-8BF1-11B8FC58B6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40717"/>
            <a:ext cx="2476048" cy="344667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40717"/>
            <a:ext cx="1824456" cy="344667"/>
          </a:xfrm>
          <a:prstGeom prst="rect">
            <a:avLst/>
          </a:prstGeom>
        </p:spPr>
        <p:txBody>
          <a:bodyPr/>
          <a:lstStyle/>
          <a:p>
            <a:fld id="{9221B497-0F25-445B-AD20-6DE9F74C39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1489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40717"/>
            <a:ext cx="1824456" cy="344667"/>
          </a:xfrm>
          <a:prstGeom prst="rect">
            <a:avLst/>
          </a:prstGeom>
        </p:spPr>
        <p:txBody>
          <a:bodyPr/>
          <a:lstStyle/>
          <a:p>
            <a:fld id="{930838E6-6717-45C4-8BF1-11B8FC58B6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40717"/>
            <a:ext cx="2476048" cy="344667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40717"/>
            <a:ext cx="1824456" cy="344667"/>
          </a:xfrm>
          <a:prstGeom prst="rect">
            <a:avLst/>
          </a:prstGeom>
        </p:spPr>
        <p:txBody>
          <a:bodyPr/>
          <a:lstStyle/>
          <a:p>
            <a:fld id="{9221B497-0F25-445B-AD20-6DE9F74C39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7678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540717"/>
            <a:ext cx="1824456" cy="344667"/>
          </a:xfrm>
          <a:prstGeom prst="rect">
            <a:avLst/>
          </a:prstGeom>
        </p:spPr>
        <p:txBody>
          <a:bodyPr/>
          <a:lstStyle/>
          <a:p>
            <a:fld id="{930838E6-6717-45C4-8BF1-11B8FC58B6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540717"/>
            <a:ext cx="2476048" cy="344667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40717"/>
            <a:ext cx="1824456" cy="344667"/>
          </a:xfrm>
          <a:prstGeom prst="rect">
            <a:avLst/>
          </a:prstGeom>
        </p:spPr>
        <p:txBody>
          <a:bodyPr/>
          <a:lstStyle/>
          <a:p>
            <a:fld id="{9221B497-0F25-445B-AD20-6DE9F74C39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4184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40717"/>
            <a:ext cx="1824456" cy="344667"/>
          </a:xfrm>
          <a:prstGeom prst="rect">
            <a:avLst/>
          </a:prstGeom>
        </p:spPr>
        <p:txBody>
          <a:bodyPr/>
          <a:lstStyle/>
          <a:p>
            <a:fld id="{930838E6-6717-45C4-8BF1-11B8FC58B6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40717"/>
            <a:ext cx="2476048" cy="344667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40717"/>
            <a:ext cx="1824456" cy="344667"/>
          </a:xfrm>
          <a:prstGeom prst="rect">
            <a:avLst/>
          </a:prstGeom>
        </p:spPr>
        <p:txBody>
          <a:bodyPr/>
          <a:lstStyle/>
          <a:p>
            <a:fld id="{9221B497-0F25-445B-AD20-6DE9F74C39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700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00EC954-D5DE-4DD1-907A-F19F26ED4621}" type="datetime1">
              <a:rPr lang="en-GB" noProof="0" smtClean="0"/>
              <a:t>18/06/2018</a:t>
            </a:fld>
            <a:endParaRPr lang="en-GB" noProof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>
          <a:xfrm>
            <a:off x="359999" y="2160000"/>
            <a:ext cx="4104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6"/>
          </p:nvPr>
        </p:nvSpPr>
        <p:spPr>
          <a:xfrm>
            <a:off x="4675773" y="2160000"/>
            <a:ext cx="4104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359999" y="1800000"/>
            <a:ext cx="4104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4675774" y="1800000"/>
            <a:ext cx="4104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sz="half" idx="30"/>
          </p:nvPr>
        </p:nvSpPr>
        <p:spPr>
          <a:xfrm>
            <a:off x="359999" y="4381200"/>
            <a:ext cx="4104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8" name="Content Placeholder 3"/>
          <p:cNvSpPr>
            <a:spLocks noGrp="1"/>
          </p:cNvSpPr>
          <p:nvPr>
            <p:ph sz="half" idx="34"/>
          </p:nvPr>
        </p:nvSpPr>
        <p:spPr>
          <a:xfrm>
            <a:off x="4675773" y="4381200"/>
            <a:ext cx="4104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359999" y="4039524"/>
            <a:ext cx="4104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4675774" y="4039524"/>
            <a:ext cx="4104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4697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540717"/>
            <a:ext cx="1824456" cy="344667"/>
          </a:xfrm>
          <a:prstGeom prst="rect">
            <a:avLst/>
          </a:prstGeom>
        </p:spPr>
        <p:txBody>
          <a:bodyPr/>
          <a:lstStyle/>
          <a:p>
            <a:fld id="{930838E6-6717-45C4-8BF1-11B8FC58B6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540717"/>
            <a:ext cx="2476048" cy="344667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40717"/>
            <a:ext cx="1824456" cy="344667"/>
          </a:xfrm>
          <a:prstGeom prst="rect">
            <a:avLst/>
          </a:prstGeom>
        </p:spPr>
        <p:txBody>
          <a:bodyPr/>
          <a:lstStyle/>
          <a:p>
            <a:fld id="{9221B497-0F25-445B-AD20-6DE9F74C39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646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40717"/>
            <a:ext cx="1824456" cy="344667"/>
          </a:xfrm>
          <a:prstGeom prst="rect">
            <a:avLst/>
          </a:prstGeom>
        </p:spPr>
        <p:txBody>
          <a:bodyPr/>
          <a:lstStyle/>
          <a:p>
            <a:fld id="{930838E6-6717-45C4-8BF1-11B8FC58B6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40717"/>
            <a:ext cx="2476048" cy="344667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40717"/>
            <a:ext cx="1824456" cy="344667"/>
          </a:xfrm>
          <a:prstGeom prst="rect">
            <a:avLst/>
          </a:prstGeom>
        </p:spPr>
        <p:txBody>
          <a:bodyPr/>
          <a:lstStyle/>
          <a:p>
            <a:fld id="{9221B497-0F25-445B-AD20-6DE9F74C39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2117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40717"/>
            <a:ext cx="1824456" cy="344667"/>
          </a:xfrm>
          <a:prstGeom prst="rect">
            <a:avLst/>
          </a:prstGeom>
        </p:spPr>
        <p:txBody>
          <a:bodyPr/>
          <a:lstStyle/>
          <a:p>
            <a:fld id="{930838E6-6717-45C4-8BF1-11B8FC58B6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40717"/>
            <a:ext cx="2476048" cy="344667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40717"/>
            <a:ext cx="1824456" cy="344667"/>
          </a:xfrm>
          <a:prstGeom prst="rect">
            <a:avLst/>
          </a:prstGeom>
        </p:spPr>
        <p:txBody>
          <a:bodyPr/>
          <a:lstStyle/>
          <a:p>
            <a:fld id="{9221B497-0F25-445B-AD20-6DE9F74C39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5493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40717"/>
            <a:ext cx="1824456" cy="344667"/>
          </a:xfrm>
          <a:prstGeom prst="rect">
            <a:avLst/>
          </a:prstGeom>
        </p:spPr>
        <p:txBody>
          <a:bodyPr/>
          <a:lstStyle/>
          <a:p>
            <a:fld id="{930838E6-6717-45C4-8BF1-11B8FC58B6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40717"/>
            <a:ext cx="2476048" cy="344667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40717"/>
            <a:ext cx="1824456" cy="344667"/>
          </a:xfrm>
          <a:prstGeom prst="rect">
            <a:avLst/>
          </a:prstGeom>
        </p:spPr>
        <p:txBody>
          <a:bodyPr/>
          <a:lstStyle/>
          <a:p>
            <a:fld id="{9221B497-0F25-445B-AD20-6DE9F74C39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9350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40717"/>
            <a:ext cx="1824456" cy="344667"/>
          </a:xfrm>
          <a:prstGeom prst="rect">
            <a:avLst/>
          </a:prstGeom>
        </p:spPr>
        <p:txBody>
          <a:bodyPr/>
          <a:lstStyle/>
          <a:p>
            <a:fld id="{930838E6-6717-45C4-8BF1-11B8FC58B6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40717"/>
            <a:ext cx="2476048" cy="344667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40717"/>
            <a:ext cx="1824456" cy="344667"/>
          </a:xfrm>
          <a:prstGeom prst="rect">
            <a:avLst/>
          </a:prstGeom>
        </p:spPr>
        <p:txBody>
          <a:bodyPr/>
          <a:lstStyle/>
          <a:p>
            <a:fld id="{9221B497-0F25-445B-AD20-6DE9F74C39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2555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40717"/>
            <a:ext cx="1824456" cy="344667"/>
          </a:xfrm>
          <a:prstGeom prst="rect">
            <a:avLst/>
          </a:prstGeom>
        </p:spPr>
        <p:txBody>
          <a:bodyPr/>
          <a:lstStyle/>
          <a:p>
            <a:fld id="{2A0EB3D5-E7F5-4088-BE42-BDC567D2755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40717"/>
            <a:ext cx="2476048" cy="344667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40717"/>
            <a:ext cx="1824456" cy="344667"/>
          </a:xfrm>
          <a:prstGeom prst="rect">
            <a:avLst/>
          </a:prstGeom>
        </p:spPr>
        <p:txBody>
          <a:bodyPr/>
          <a:lstStyle/>
          <a:p>
            <a:fld id="{AECD8871-B759-48AE-B2CD-983C77A1B4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4644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40717"/>
            <a:ext cx="1824456" cy="344667"/>
          </a:xfrm>
          <a:prstGeom prst="rect">
            <a:avLst/>
          </a:prstGeom>
        </p:spPr>
        <p:txBody>
          <a:bodyPr/>
          <a:lstStyle/>
          <a:p>
            <a:fld id="{930838E6-6717-45C4-8BF1-11B8FC58B6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40717"/>
            <a:ext cx="2476048" cy="344667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40717"/>
            <a:ext cx="1824456" cy="344667"/>
          </a:xfrm>
          <a:prstGeom prst="rect">
            <a:avLst/>
          </a:prstGeom>
        </p:spPr>
        <p:txBody>
          <a:bodyPr/>
          <a:lstStyle/>
          <a:p>
            <a:fld id="{9221B497-0F25-445B-AD20-6DE9F74C39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3776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40717"/>
            <a:ext cx="1824456" cy="344667"/>
          </a:xfrm>
          <a:prstGeom prst="rect">
            <a:avLst/>
          </a:prstGeom>
        </p:spPr>
        <p:txBody>
          <a:bodyPr/>
          <a:lstStyle/>
          <a:p>
            <a:fld id="{930838E6-6717-45C4-8BF1-11B8FC58B6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40717"/>
            <a:ext cx="2476048" cy="344667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40717"/>
            <a:ext cx="1824456" cy="344667"/>
          </a:xfrm>
          <a:prstGeom prst="rect">
            <a:avLst/>
          </a:prstGeom>
        </p:spPr>
        <p:txBody>
          <a:bodyPr/>
          <a:lstStyle/>
          <a:p>
            <a:fld id="{9221B497-0F25-445B-AD20-6DE9F74C39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0796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40717"/>
            <a:ext cx="1824456" cy="344667"/>
          </a:xfrm>
          <a:prstGeom prst="rect">
            <a:avLst/>
          </a:prstGeom>
        </p:spPr>
        <p:txBody>
          <a:bodyPr/>
          <a:lstStyle/>
          <a:p>
            <a:fld id="{930838E6-6717-45C4-8BF1-11B8FC58B6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40717"/>
            <a:ext cx="2476048" cy="344667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40717"/>
            <a:ext cx="1824456" cy="344667"/>
          </a:xfrm>
          <a:prstGeom prst="rect">
            <a:avLst/>
          </a:prstGeom>
        </p:spPr>
        <p:txBody>
          <a:bodyPr/>
          <a:lstStyle/>
          <a:p>
            <a:fld id="{9221B497-0F25-445B-AD20-6DE9F74C39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4181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540717"/>
            <a:ext cx="1824456" cy="344667"/>
          </a:xfrm>
          <a:prstGeom prst="rect">
            <a:avLst/>
          </a:prstGeom>
        </p:spPr>
        <p:txBody>
          <a:bodyPr/>
          <a:lstStyle/>
          <a:p>
            <a:fld id="{930838E6-6717-45C4-8BF1-11B8FC58B6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540717"/>
            <a:ext cx="2476048" cy="344667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40717"/>
            <a:ext cx="1824456" cy="344667"/>
          </a:xfrm>
          <a:prstGeom prst="rect">
            <a:avLst/>
          </a:prstGeom>
        </p:spPr>
        <p:txBody>
          <a:bodyPr/>
          <a:lstStyle/>
          <a:p>
            <a:fld id="{9221B497-0F25-445B-AD20-6DE9F74C39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948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539959C5-8A63-4BDF-9345-C80A98690B8E}" type="datetime1">
              <a:rPr lang="en-GB" noProof="0" smtClean="0"/>
              <a:t>18/06/2018</a:t>
            </a:fld>
            <a:endParaRPr lang="en-GB" noProof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>
          <a:xfrm>
            <a:off x="359999" y="2160000"/>
            <a:ext cx="2664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359999" y="1800000"/>
            <a:ext cx="2664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29"/>
          </p:nvPr>
        </p:nvSpPr>
        <p:spPr>
          <a:xfrm>
            <a:off x="3237886" y="2160000"/>
            <a:ext cx="2664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3237886" y="1800000"/>
            <a:ext cx="2664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31"/>
          </p:nvPr>
        </p:nvSpPr>
        <p:spPr>
          <a:xfrm>
            <a:off x="6115773" y="2160000"/>
            <a:ext cx="2664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6115773" y="1800000"/>
            <a:ext cx="2664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307333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40717"/>
            <a:ext cx="1824456" cy="344667"/>
          </a:xfrm>
          <a:prstGeom prst="rect">
            <a:avLst/>
          </a:prstGeom>
        </p:spPr>
        <p:txBody>
          <a:bodyPr/>
          <a:lstStyle/>
          <a:p>
            <a:fld id="{930838E6-6717-45C4-8BF1-11B8FC58B6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40717"/>
            <a:ext cx="2476048" cy="344667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40717"/>
            <a:ext cx="1824456" cy="344667"/>
          </a:xfrm>
          <a:prstGeom prst="rect">
            <a:avLst/>
          </a:prstGeom>
        </p:spPr>
        <p:txBody>
          <a:bodyPr/>
          <a:lstStyle/>
          <a:p>
            <a:fld id="{9221B497-0F25-445B-AD20-6DE9F74C39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81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540717"/>
            <a:ext cx="1824456" cy="344667"/>
          </a:xfrm>
          <a:prstGeom prst="rect">
            <a:avLst/>
          </a:prstGeom>
        </p:spPr>
        <p:txBody>
          <a:bodyPr/>
          <a:lstStyle/>
          <a:p>
            <a:fld id="{930838E6-6717-45C4-8BF1-11B8FC58B6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540717"/>
            <a:ext cx="2476048" cy="344667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40717"/>
            <a:ext cx="1824456" cy="344667"/>
          </a:xfrm>
          <a:prstGeom prst="rect">
            <a:avLst/>
          </a:prstGeom>
        </p:spPr>
        <p:txBody>
          <a:bodyPr/>
          <a:lstStyle/>
          <a:p>
            <a:fld id="{9221B497-0F25-445B-AD20-6DE9F74C39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634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40717"/>
            <a:ext cx="1824456" cy="344667"/>
          </a:xfrm>
          <a:prstGeom prst="rect">
            <a:avLst/>
          </a:prstGeom>
        </p:spPr>
        <p:txBody>
          <a:bodyPr/>
          <a:lstStyle/>
          <a:p>
            <a:fld id="{930838E6-6717-45C4-8BF1-11B8FC58B6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40717"/>
            <a:ext cx="2476048" cy="344667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40717"/>
            <a:ext cx="1824456" cy="344667"/>
          </a:xfrm>
          <a:prstGeom prst="rect">
            <a:avLst/>
          </a:prstGeom>
        </p:spPr>
        <p:txBody>
          <a:bodyPr/>
          <a:lstStyle/>
          <a:p>
            <a:fld id="{9221B497-0F25-445B-AD20-6DE9F74C39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336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40717"/>
            <a:ext cx="1824456" cy="344667"/>
          </a:xfrm>
          <a:prstGeom prst="rect">
            <a:avLst/>
          </a:prstGeom>
        </p:spPr>
        <p:txBody>
          <a:bodyPr/>
          <a:lstStyle/>
          <a:p>
            <a:fld id="{930838E6-6717-45C4-8BF1-11B8FC58B6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40717"/>
            <a:ext cx="2476048" cy="344667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40717"/>
            <a:ext cx="1824456" cy="344667"/>
          </a:xfrm>
          <a:prstGeom prst="rect">
            <a:avLst/>
          </a:prstGeom>
        </p:spPr>
        <p:txBody>
          <a:bodyPr/>
          <a:lstStyle/>
          <a:p>
            <a:fld id="{9221B497-0F25-445B-AD20-6DE9F74C39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4792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40717"/>
            <a:ext cx="1824456" cy="344667"/>
          </a:xfrm>
          <a:prstGeom prst="rect">
            <a:avLst/>
          </a:prstGeom>
        </p:spPr>
        <p:txBody>
          <a:bodyPr/>
          <a:lstStyle/>
          <a:p>
            <a:fld id="{930838E6-6717-45C4-8BF1-11B8FC58B6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40717"/>
            <a:ext cx="2476048" cy="344667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40717"/>
            <a:ext cx="1824456" cy="344667"/>
          </a:xfrm>
          <a:prstGeom prst="rect">
            <a:avLst/>
          </a:prstGeom>
        </p:spPr>
        <p:txBody>
          <a:bodyPr/>
          <a:lstStyle/>
          <a:p>
            <a:fld id="{9221B497-0F25-445B-AD20-6DE9F74C39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09902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40717"/>
            <a:ext cx="1824456" cy="344667"/>
          </a:xfrm>
          <a:prstGeom prst="rect">
            <a:avLst/>
          </a:prstGeom>
        </p:spPr>
        <p:txBody>
          <a:bodyPr/>
          <a:lstStyle/>
          <a:p>
            <a:fld id="{930838E6-6717-45C4-8BF1-11B8FC58B6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40717"/>
            <a:ext cx="2476048" cy="344667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40717"/>
            <a:ext cx="1824456" cy="344667"/>
          </a:xfrm>
          <a:prstGeom prst="rect">
            <a:avLst/>
          </a:prstGeom>
        </p:spPr>
        <p:txBody>
          <a:bodyPr/>
          <a:lstStyle/>
          <a:p>
            <a:fld id="{9221B497-0F25-445B-AD20-6DE9F74C39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8916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40717"/>
            <a:ext cx="1824456" cy="344667"/>
          </a:xfrm>
          <a:prstGeom prst="rect">
            <a:avLst/>
          </a:prstGeom>
        </p:spPr>
        <p:txBody>
          <a:bodyPr/>
          <a:lstStyle/>
          <a:p>
            <a:fld id="{2A0EB3D5-E7F5-4088-BE42-BDC567D2755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40717"/>
            <a:ext cx="2476048" cy="344667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40717"/>
            <a:ext cx="1824456" cy="344667"/>
          </a:xfrm>
          <a:prstGeom prst="rect">
            <a:avLst/>
          </a:prstGeom>
        </p:spPr>
        <p:txBody>
          <a:bodyPr/>
          <a:lstStyle/>
          <a:p>
            <a:fld id="{AECD8871-B759-48AE-B2CD-983C77A1B4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6053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40717"/>
            <a:ext cx="1824456" cy="344667"/>
          </a:xfrm>
          <a:prstGeom prst="rect">
            <a:avLst/>
          </a:prstGeom>
        </p:spPr>
        <p:txBody>
          <a:bodyPr/>
          <a:lstStyle/>
          <a:p>
            <a:fld id="{930838E6-6717-45C4-8BF1-11B8FC58B6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40717"/>
            <a:ext cx="2476048" cy="344667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40717"/>
            <a:ext cx="1824456" cy="344667"/>
          </a:xfrm>
          <a:prstGeom prst="rect">
            <a:avLst/>
          </a:prstGeom>
        </p:spPr>
        <p:txBody>
          <a:bodyPr/>
          <a:lstStyle/>
          <a:p>
            <a:fld id="{9221B497-0F25-445B-AD20-6DE9F74C39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8254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40717"/>
            <a:ext cx="1824456" cy="344667"/>
          </a:xfrm>
          <a:prstGeom prst="rect">
            <a:avLst/>
          </a:prstGeom>
        </p:spPr>
        <p:txBody>
          <a:bodyPr/>
          <a:lstStyle/>
          <a:p>
            <a:fld id="{930838E6-6717-45C4-8BF1-11B8FC58B6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40717"/>
            <a:ext cx="2476048" cy="344667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40717"/>
            <a:ext cx="1824456" cy="344667"/>
          </a:xfrm>
          <a:prstGeom prst="rect">
            <a:avLst/>
          </a:prstGeom>
        </p:spPr>
        <p:txBody>
          <a:bodyPr/>
          <a:lstStyle/>
          <a:p>
            <a:fld id="{9221B497-0F25-445B-AD20-6DE9F74C39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70082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40717"/>
            <a:ext cx="1824456" cy="344667"/>
          </a:xfrm>
          <a:prstGeom prst="rect">
            <a:avLst/>
          </a:prstGeom>
        </p:spPr>
        <p:txBody>
          <a:bodyPr/>
          <a:lstStyle/>
          <a:p>
            <a:fld id="{930838E6-6717-45C4-8BF1-11B8FC58B6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40717"/>
            <a:ext cx="2476048" cy="344667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40717"/>
            <a:ext cx="1824456" cy="344667"/>
          </a:xfrm>
          <a:prstGeom prst="rect">
            <a:avLst/>
          </a:prstGeom>
        </p:spPr>
        <p:txBody>
          <a:bodyPr/>
          <a:lstStyle/>
          <a:p>
            <a:fld id="{9221B497-0F25-445B-AD20-6DE9F74C39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506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/ Text righ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773" y="1800000"/>
            <a:ext cx="4104000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59999" y="1800000"/>
            <a:ext cx="4104000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EB9FF11-A344-43C4-823B-F8CC00676CD1}" type="datetime1">
              <a:rPr lang="en-GB" noProof="0" smtClean="0"/>
              <a:t>18/06/2018</a:t>
            </a:fld>
            <a:endParaRPr lang="en-GB" noProof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1494562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540717"/>
            <a:ext cx="1824456" cy="344667"/>
          </a:xfrm>
          <a:prstGeom prst="rect">
            <a:avLst/>
          </a:prstGeom>
        </p:spPr>
        <p:txBody>
          <a:bodyPr/>
          <a:lstStyle/>
          <a:p>
            <a:fld id="{930838E6-6717-45C4-8BF1-11B8FC58B6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540717"/>
            <a:ext cx="2476048" cy="344667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40717"/>
            <a:ext cx="1824456" cy="344667"/>
          </a:xfrm>
          <a:prstGeom prst="rect">
            <a:avLst/>
          </a:prstGeom>
        </p:spPr>
        <p:txBody>
          <a:bodyPr/>
          <a:lstStyle/>
          <a:p>
            <a:fld id="{9221B497-0F25-445B-AD20-6DE9F74C39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0131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40717"/>
            <a:ext cx="1824456" cy="344667"/>
          </a:xfrm>
          <a:prstGeom prst="rect">
            <a:avLst/>
          </a:prstGeom>
        </p:spPr>
        <p:txBody>
          <a:bodyPr/>
          <a:lstStyle/>
          <a:p>
            <a:fld id="{930838E6-6717-45C4-8BF1-11B8FC58B6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40717"/>
            <a:ext cx="2476048" cy="344667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40717"/>
            <a:ext cx="1824456" cy="344667"/>
          </a:xfrm>
          <a:prstGeom prst="rect">
            <a:avLst/>
          </a:prstGeom>
        </p:spPr>
        <p:txBody>
          <a:bodyPr/>
          <a:lstStyle/>
          <a:p>
            <a:fld id="{9221B497-0F25-445B-AD20-6DE9F74C39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295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540717"/>
            <a:ext cx="1824456" cy="344667"/>
          </a:xfrm>
          <a:prstGeom prst="rect">
            <a:avLst/>
          </a:prstGeom>
        </p:spPr>
        <p:txBody>
          <a:bodyPr/>
          <a:lstStyle/>
          <a:p>
            <a:fld id="{930838E6-6717-45C4-8BF1-11B8FC58B6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540717"/>
            <a:ext cx="2476048" cy="344667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40717"/>
            <a:ext cx="1824456" cy="344667"/>
          </a:xfrm>
          <a:prstGeom prst="rect">
            <a:avLst/>
          </a:prstGeom>
        </p:spPr>
        <p:txBody>
          <a:bodyPr/>
          <a:lstStyle/>
          <a:p>
            <a:fld id="{9221B497-0F25-445B-AD20-6DE9F74C39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541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40717"/>
            <a:ext cx="1824456" cy="344667"/>
          </a:xfrm>
          <a:prstGeom prst="rect">
            <a:avLst/>
          </a:prstGeom>
        </p:spPr>
        <p:txBody>
          <a:bodyPr/>
          <a:lstStyle/>
          <a:p>
            <a:fld id="{930838E6-6717-45C4-8BF1-11B8FC58B6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40717"/>
            <a:ext cx="2476048" cy="344667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40717"/>
            <a:ext cx="1824456" cy="344667"/>
          </a:xfrm>
          <a:prstGeom prst="rect">
            <a:avLst/>
          </a:prstGeom>
        </p:spPr>
        <p:txBody>
          <a:bodyPr/>
          <a:lstStyle/>
          <a:p>
            <a:fld id="{9221B497-0F25-445B-AD20-6DE9F74C39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62102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40717"/>
            <a:ext cx="1824456" cy="344667"/>
          </a:xfrm>
          <a:prstGeom prst="rect">
            <a:avLst/>
          </a:prstGeom>
        </p:spPr>
        <p:txBody>
          <a:bodyPr/>
          <a:lstStyle/>
          <a:p>
            <a:fld id="{930838E6-6717-45C4-8BF1-11B8FC58B6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40717"/>
            <a:ext cx="2476048" cy="344667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40717"/>
            <a:ext cx="1824456" cy="344667"/>
          </a:xfrm>
          <a:prstGeom prst="rect">
            <a:avLst/>
          </a:prstGeom>
        </p:spPr>
        <p:txBody>
          <a:bodyPr/>
          <a:lstStyle/>
          <a:p>
            <a:fld id="{9221B497-0F25-445B-AD20-6DE9F74C39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49681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40717"/>
            <a:ext cx="1824456" cy="344667"/>
          </a:xfrm>
          <a:prstGeom prst="rect">
            <a:avLst/>
          </a:prstGeom>
        </p:spPr>
        <p:txBody>
          <a:bodyPr/>
          <a:lstStyle/>
          <a:p>
            <a:fld id="{930838E6-6717-45C4-8BF1-11B8FC58B6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40717"/>
            <a:ext cx="2476048" cy="344667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40717"/>
            <a:ext cx="1824456" cy="344667"/>
          </a:xfrm>
          <a:prstGeom prst="rect">
            <a:avLst/>
          </a:prstGeom>
        </p:spPr>
        <p:txBody>
          <a:bodyPr/>
          <a:lstStyle/>
          <a:p>
            <a:fld id="{9221B497-0F25-445B-AD20-6DE9F74C39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2515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40717"/>
            <a:ext cx="1824456" cy="344667"/>
          </a:xfrm>
          <a:prstGeom prst="rect">
            <a:avLst/>
          </a:prstGeom>
        </p:spPr>
        <p:txBody>
          <a:bodyPr/>
          <a:lstStyle/>
          <a:p>
            <a:fld id="{930838E6-6717-45C4-8BF1-11B8FC58B6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40717"/>
            <a:ext cx="2476048" cy="344667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40717"/>
            <a:ext cx="1824456" cy="344667"/>
          </a:xfrm>
          <a:prstGeom prst="rect">
            <a:avLst/>
          </a:prstGeom>
        </p:spPr>
        <p:txBody>
          <a:bodyPr/>
          <a:lstStyle/>
          <a:p>
            <a:fld id="{9221B497-0F25-445B-AD20-6DE9F74C39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91435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40717"/>
            <a:ext cx="1824456" cy="344667"/>
          </a:xfrm>
          <a:prstGeom prst="rect">
            <a:avLst/>
          </a:prstGeom>
        </p:spPr>
        <p:txBody>
          <a:bodyPr/>
          <a:lstStyle/>
          <a:p>
            <a:fld id="{2A0EB3D5-E7F5-4088-BE42-BDC567D2755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40717"/>
            <a:ext cx="2476048" cy="344667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40717"/>
            <a:ext cx="1824456" cy="344667"/>
          </a:xfrm>
          <a:prstGeom prst="rect">
            <a:avLst/>
          </a:prstGeom>
        </p:spPr>
        <p:txBody>
          <a:bodyPr/>
          <a:lstStyle/>
          <a:p>
            <a:fld id="{AECD8871-B759-48AE-B2CD-983C77A1B4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6402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40717"/>
            <a:ext cx="1824456" cy="344667"/>
          </a:xfrm>
          <a:prstGeom prst="rect">
            <a:avLst/>
          </a:prstGeom>
        </p:spPr>
        <p:txBody>
          <a:bodyPr/>
          <a:lstStyle/>
          <a:p>
            <a:fld id="{930838E6-6717-45C4-8BF1-11B8FC58B6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40717"/>
            <a:ext cx="2476048" cy="344667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40717"/>
            <a:ext cx="1824456" cy="344667"/>
          </a:xfrm>
          <a:prstGeom prst="rect">
            <a:avLst/>
          </a:prstGeom>
        </p:spPr>
        <p:txBody>
          <a:bodyPr/>
          <a:lstStyle/>
          <a:p>
            <a:fld id="{9221B497-0F25-445B-AD20-6DE9F74C39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4448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40717"/>
            <a:ext cx="1824456" cy="344667"/>
          </a:xfrm>
          <a:prstGeom prst="rect">
            <a:avLst/>
          </a:prstGeom>
        </p:spPr>
        <p:txBody>
          <a:bodyPr/>
          <a:lstStyle/>
          <a:p>
            <a:fld id="{930838E6-6717-45C4-8BF1-11B8FC58B6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40717"/>
            <a:ext cx="2476048" cy="344667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40717"/>
            <a:ext cx="1824456" cy="344667"/>
          </a:xfrm>
          <a:prstGeom prst="rect">
            <a:avLst/>
          </a:prstGeom>
        </p:spPr>
        <p:txBody>
          <a:bodyPr/>
          <a:lstStyle/>
          <a:p>
            <a:fld id="{9221B497-0F25-445B-AD20-6DE9F74C39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890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773" y="1800000"/>
            <a:ext cx="4104000" cy="4237200"/>
          </a:xfrm>
          <a:solidFill>
            <a:srgbClr val="009CDE"/>
          </a:solidFill>
        </p:spPr>
        <p:txBody>
          <a:bodyPr lIns="144000" tIns="144000" rIns="144000" bIns="144000"/>
          <a:lstStyle>
            <a:lvl1pPr>
              <a:defRPr sz="1400" b="1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59999" y="1800000"/>
            <a:ext cx="4104000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29A7516-E6F8-4BF1-9169-1AE6A8B4C4E1}" type="datetime1">
              <a:rPr lang="en-GB" noProof="0" smtClean="0"/>
              <a:t>18/06/2018</a:t>
            </a:fld>
            <a:endParaRPr lang="en-GB" noProof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177150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40717"/>
            <a:ext cx="1824456" cy="344667"/>
          </a:xfrm>
          <a:prstGeom prst="rect">
            <a:avLst/>
          </a:prstGeom>
        </p:spPr>
        <p:txBody>
          <a:bodyPr/>
          <a:lstStyle/>
          <a:p>
            <a:fld id="{930838E6-6717-45C4-8BF1-11B8FC58B6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40717"/>
            <a:ext cx="2476048" cy="344667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40717"/>
            <a:ext cx="1824456" cy="344667"/>
          </a:xfrm>
          <a:prstGeom prst="rect">
            <a:avLst/>
          </a:prstGeom>
        </p:spPr>
        <p:txBody>
          <a:bodyPr/>
          <a:lstStyle/>
          <a:p>
            <a:fld id="{9221B497-0F25-445B-AD20-6DE9F74C39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00691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540717"/>
            <a:ext cx="1824456" cy="344667"/>
          </a:xfrm>
          <a:prstGeom prst="rect">
            <a:avLst/>
          </a:prstGeom>
        </p:spPr>
        <p:txBody>
          <a:bodyPr/>
          <a:lstStyle/>
          <a:p>
            <a:fld id="{930838E6-6717-45C4-8BF1-11B8FC58B6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540717"/>
            <a:ext cx="2476048" cy="344667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40717"/>
            <a:ext cx="1824456" cy="344667"/>
          </a:xfrm>
          <a:prstGeom prst="rect">
            <a:avLst/>
          </a:prstGeom>
        </p:spPr>
        <p:txBody>
          <a:bodyPr/>
          <a:lstStyle/>
          <a:p>
            <a:fld id="{9221B497-0F25-445B-AD20-6DE9F74C39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70220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40717"/>
            <a:ext cx="1824456" cy="344667"/>
          </a:xfrm>
          <a:prstGeom prst="rect">
            <a:avLst/>
          </a:prstGeom>
        </p:spPr>
        <p:txBody>
          <a:bodyPr/>
          <a:lstStyle/>
          <a:p>
            <a:fld id="{930838E6-6717-45C4-8BF1-11B8FC58B6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40717"/>
            <a:ext cx="2476048" cy="344667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40717"/>
            <a:ext cx="1824456" cy="344667"/>
          </a:xfrm>
          <a:prstGeom prst="rect">
            <a:avLst/>
          </a:prstGeom>
        </p:spPr>
        <p:txBody>
          <a:bodyPr/>
          <a:lstStyle/>
          <a:p>
            <a:fld id="{9221B497-0F25-445B-AD20-6DE9F74C39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492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540717"/>
            <a:ext cx="1824456" cy="344667"/>
          </a:xfrm>
          <a:prstGeom prst="rect">
            <a:avLst/>
          </a:prstGeom>
        </p:spPr>
        <p:txBody>
          <a:bodyPr/>
          <a:lstStyle/>
          <a:p>
            <a:fld id="{930838E6-6717-45C4-8BF1-11B8FC58B6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540717"/>
            <a:ext cx="2476048" cy="344667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40717"/>
            <a:ext cx="1824456" cy="344667"/>
          </a:xfrm>
          <a:prstGeom prst="rect">
            <a:avLst/>
          </a:prstGeom>
        </p:spPr>
        <p:txBody>
          <a:bodyPr/>
          <a:lstStyle/>
          <a:p>
            <a:fld id="{9221B497-0F25-445B-AD20-6DE9F74C39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76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40717"/>
            <a:ext cx="1824456" cy="344667"/>
          </a:xfrm>
          <a:prstGeom prst="rect">
            <a:avLst/>
          </a:prstGeom>
        </p:spPr>
        <p:txBody>
          <a:bodyPr/>
          <a:lstStyle/>
          <a:p>
            <a:fld id="{930838E6-6717-45C4-8BF1-11B8FC58B6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40717"/>
            <a:ext cx="2476048" cy="344667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40717"/>
            <a:ext cx="1824456" cy="344667"/>
          </a:xfrm>
          <a:prstGeom prst="rect">
            <a:avLst/>
          </a:prstGeom>
        </p:spPr>
        <p:txBody>
          <a:bodyPr/>
          <a:lstStyle/>
          <a:p>
            <a:fld id="{9221B497-0F25-445B-AD20-6DE9F74C39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35504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40717"/>
            <a:ext cx="1824456" cy="344667"/>
          </a:xfrm>
          <a:prstGeom prst="rect">
            <a:avLst/>
          </a:prstGeom>
        </p:spPr>
        <p:txBody>
          <a:bodyPr/>
          <a:lstStyle/>
          <a:p>
            <a:fld id="{930838E6-6717-45C4-8BF1-11B8FC58B6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40717"/>
            <a:ext cx="2476048" cy="344667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40717"/>
            <a:ext cx="1824456" cy="344667"/>
          </a:xfrm>
          <a:prstGeom prst="rect">
            <a:avLst/>
          </a:prstGeom>
        </p:spPr>
        <p:txBody>
          <a:bodyPr/>
          <a:lstStyle/>
          <a:p>
            <a:fld id="{9221B497-0F25-445B-AD20-6DE9F74C39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73706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40717"/>
            <a:ext cx="1824456" cy="344667"/>
          </a:xfrm>
          <a:prstGeom prst="rect">
            <a:avLst/>
          </a:prstGeom>
        </p:spPr>
        <p:txBody>
          <a:bodyPr/>
          <a:lstStyle/>
          <a:p>
            <a:fld id="{930838E6-6717-45C4-8BF1-11B8FC58B6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40717"/>
            <a:ext cx="2476048" cy="344667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40717"/>
            <a:ext cx="1824456" cy="344667"/>
          </a:xfrm>
          <a:prstGeom prst="rect">
            <a:avLst/>
          </a:prstGeom>
        </p:spPr>
        <p:txBody>
          <a:bodyPr/>
          <a:lstStyle/>
          <a:p>
            <a:fld id="{9221B497-0F25-445B-AD20-6DE9F74C39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8190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40717"/>
            <a:ext cx="1824456" cy="344667"/>
          </a:xfrm>
          <a:prstGeom prst="rect">
            <a:avLst/>
          </a:prstGeom>
        </p:spPr>
        <p:txBody>
          <a:bodyPr/>
          <a:lstStyle/>
          <a:p>
            <a:fld id="{930838E6-6717-45C4-8BF1-11B8FC58B6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40717"/>
            <a:ext cx="2476048" cy="344667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40717"/>
            <a:ext cx="1824456" cy="344667"/>
          </a:xfrm>
          <a:prstGeom prst="rect">
            <a:avLst/>
          </a:prstGeom>
        </p:spPr>
        <p:txBody>
          <a:bodyPr/>
          <a:lstStyle/>
          <a:p>
            <a:fld id="{9221B497-0F25-445B-AD20-6DE9F74C39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14525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40717"/>
            <a:ext cx="1824456" cy="344667"/>
          </a:xfrm>
          <a:prstGeom prst="rect">
            <a:avLst/>
          </a:prstGeom>
        </p:spPr>
        <p:txBody>
          <a:bodyPr/>
          <a:lstStyle/>
          <a:p>
            <a:fld id="{2A0EB3D5-E7F5-4088-BE42-BDC567D2755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40717"/>
            <a:ext cx="2476048" cy="344667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40717"/>
            <a:ext cx="1824456" cy="344667"/>
          </a:xfrm>
          <a:prstGeom prst="rect">
            <a:avLst/>
          </a:prstGeom>
        </p:spPr>
        <p:txBody>
          <a:bodyPr/>
          <a:lstStyle/>
          <a:p>
            <a:fld id="{AECD8871-B759-48AE-B2CD-983C77A1B4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78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59999" y="1800000"/>
            <a:ext cx="8419773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31EE352-73CD-4388-84F2-249FAFD249D6}" type="datetime1">
              <a:rPr lang="en-GB" noProof="0" smtClean="0"/>
              <a:t>18/06/2018</a:t>
            </a:fld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62289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59999" y="367619"/>
            <a:ext cx="6120000" cy="720000"/>
          </a:xfrm>
          <a:prstGeom prst="rect">
            <a:avLst/>
          </a:prstGeom>
        </p:spPr>
        <p:txBody>
          <a:bodyPr vert="horz" lIns="18000" tIns="0" rIns="360000" bIns="0" rtlCol="0" anchor="b">
            <a:noAutofit/>
          </a:bodyPr>
          <a:lstStyle/>
          <a:p>
            <a:r>
              <a:rPr lang="en-GB" noProof="0"/>
              <a:t>Click to edit </a:t>
            </a:r>
            <a:br>
              <a:rPr lang="en-GB" noProof="0"/>
            </a:br>
            <a:r>
              <a:rPr lang="en-GB" noProof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9999" y="1807620"/>
            <a:ext cx="8424001" cy="4237200"/>
          </a:xfrm>
          <a:prstGeom prst="rect">
            <a:avLst/>
          </a:prstGeom>
        </p:spPr>
        <p:txBody>
          <a:bodyPr vert="horz" lIns="18000" tIns="0" rIns="1800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359999" y="6588208"/>
            <a:ext cx="592501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0087168E-D4AA-4E26-BAB4-555C1D81D0C3}" type="datetime1">
              <a:rPr lang="en-GB" noProof="0" smtClean="0"/>
              <a:t>18/06/2018</a:t>
            </a:fld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562325" y="6588208"/>
            <a:ext cx="217448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63504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662" r:id="rId2"/>
    <p:sldLayoutId id="2147483664" r:id="rId3"/>
    <p:sldLayoutId id="2147483686" r:id="rId4"/>
    <p:sldLayoutId id="2147483687" r:id="rId5"/>
    <p:sldLayoutId id="2147483688" r:id="rId6"/>
    <p:sldLayoutId id="2147483670" r:id="rId7"/>
    <p:sldLayoutId id="2147483690" r:id="rId8"/>
    <p:sldLayoutId id="2147483671" r:id="rId9"/>
    <p:sldLayoutId id="2147483685" r:id="rId10"/>
    <p:sldLayoutId id="2147483676" r:id="rId11"/>
    <p:sldLayoutId id="2147483725" r:id="rId12"/>
    <p:sldLayoutId id="2147483666" r:id="rId13"/>
    <p:sldLayoutId id="2147483684" r:id="rId14"/>
    <p:sldLayoutId id="2147483745" r:id="rId15"/>
    <p:sldLayoutId id="2147483854" r:id="rId16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92CC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spcAft>
          <a:spcPts val="600"/>
        </a:spcAft>
        <a:buClr>
          <a:schemeClr val="tx1"/>
        </a:buClr>
        <a:buSzPct val="80000"/>
        <a:buFontTx/>
        <a:buNone/>
        <a:defRPr sz="1400" b="0" kern="1200">
          <a:solidFill>
            <a:schemeClr val="tx1"/>
          </a:solidFill>
          <a:latin typeface="+mn-lt"/>
          <a:ea typeface="+mn-ea"/>
          <a:cs typeface="Times New Roman" panose="02020603050405020304" pitchFamily="18" charset="0"/>
        </a:defRPr>
      </a:lvl1pPr>
      <a:lvl2pPr marL="360363" indent="-179388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27087" indent="-28575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79513" indent="-28575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16075" indent="-358775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062163" indent="-3587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139" userDrawn="1">
          <p15:clr>
            <a:srgbClr val="F26B43"/>
          </p15:clr>
        </p15:guide>
        <p15:guide id="2" orient="horz" pos="3809" userDrawn="1">
          <p15:clr>
            <a:srgbClr val="F26B43"/>
          </p15:clr>
        </p15:guide>
        <p15:guide id="3" pos="2880" userDrawn="1">
          <p15:clr>
            <a:srgbClr val="F26B43"/>
          </p15:clr>
        </p15:guide>
        <p15:guide id="4" pos="226" userDrawn="1">
          <p15:clr>
            <a:srgbClr val="F26B43"/>
          </p15:clr>
        </p15:guide>
        <p15:guide id="5" pos="5534" userDrawn="1">
          <p15:clr>
            <a:srgbClr val="F26B43"/>
          </p15:clr>
        </p15:guide>
        <p15:guide id="6" pos="2939" userDrawn="1">
          <p15:clr>
            <a:srgbClr val="F26B43"/>
          </p15:clr>
        </p15:guide>
        <p15:guide id="7" pos="282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4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invGray">
          <a:xfrm>
            <a:off x="359999" y="359999"/>
            <a:ext cx="6120000" cy="720000"/>
          </a:xfrm>
          <a:prstGeom prst="rect">
            <a:avLst/>
          </a:prstGeom>
        </p:spPr>
        <p:txBody>
          <a:bodyPr vert="horz" lIns="18000" tIns="0" rIns="36000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invGray">
          <a:xfrm>
            <a:off x="359999" y="1800000"/>
            <a:ext cx="8424001" cy="4237200"/>
          </a:xfrm>
          <a:prstGeom prst="rect">
            <a:avLst/>
          </a:prstGeom>
        </p:spPr>
        <p:txBody>
          <a:bodyPr vert="horz" lIns="18000" tIns="0" rIns="1800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invGray">
          <a:xfrm>
            <a:off x="359999" y="6580588"/>
            <a:ext cx="592501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bg2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CB2A9C5F-569E-41BE-B5E5-7CBFE1B687B2}" type="datetime1">
              <a:rPr lang="en-GB" noProof="0" smtClean="0"/>
              <a:t>18/06/2018</a:t>
            </a:fld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invGray">
          <a:xfrm>
            <a:off x="8562325" y="6580588"/>
            <a:ext cx="217448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 b="0">
                <a:solidFill>
                  <a:schemeClr val="bg2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88449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26" r:id="rId12"/>
    <p:sldLayoutId id="2147483719" r:id="rId13"/>
    <p:sldLayoutId id="2147483720" r:id="rId14"/>
    <p:sldLayoutId id="2147483727" r:id="rId15"/>
    <p:sldLayoutId id="2147483728" r:id="rId16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spcAft>
          <a:spcPts val="600"/>
        </a:spcAft>
        <a:buClr>
          <a:schemeClr val="bg1"/>
        </a:buClr>
        <a:buSzPct val="80000"/>
        <a:buFontTx/>
        <a:buNone/>
        <a:defRPr sz="1400" b="0" kern="1200">
          <a:solidFill>
            <a:schemeClr val="bg1"/>
          </a:solidFill>
          <a:latin typeface="+mn-lt"/>
          <a:ea typeface="+mn-ea"/>
          <a:cs typeface="Times New Roman" panose="02020603050405020304" pitchFamily="18" charset="0"/>
        </a:defRPr>
      </a:lvl1pPr>
      <a:lvl2pPr marL="466725" indent="-28575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bg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2pPr>
      <a:lvl3pPr marL="827087" indent="-28575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bg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3pPr>
      <a:lvl4pPr marL="1179513" indent="-28575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bg1"/>
        </a:buClr>
        <a:buSzPct val="100000"/>
        <a:buFont typeface="Arial" panose="020B0604020202020204" pitchFamily="34" charset="0"/>
        <a:buChar char="•"/>
        <a:tabLst>
          <a:tab pos="1074738" algn="l"/>
        </a:tabLst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1616075" indent="-358775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bg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062163" indent="-358775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131" userDrawn="1">
          <p15:clr>
            <a:srgbClr val="F26B43"/>
          </p15:clr>
        </p15:guide>
        <p15:guide id="2" orient="horz" pos="3809" userDrawn="1">
          <p15:clr>
            <a:srgbClr val="F26B43"/>
          </p15:clr>
        </p15:guide>
        <p15:guide id="3" pos="2880" userDrawn="1">
          <p15:clr>
            <a:srgbClr val="F26B43"/>
          </p15:clr>
        </p15:guide>
        <p15:guide id="4" pos="227" userDrawn="1">
          <p15:clr>
            <a:srgbClr val="F26B43"/>
          </p15:clr>
        </p15:guide>
        <p15:guide id="5" pos="5534" userDrawn="1">
          <p15:clr>
            <a:srgbClr val="F26B43"/>
          </p15:clr>
        </p15:guide>
        <p15:guide id="6" pos="2821" userDrawn="1">
          <p15:clr>
            <a:srgbClr val="F26B43"/>
          </p15:clr>
        </p15:guide>
        <p15:guide id="7" pos="2939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05F34DE-B1D3-44A4-AD81-FF74F4951A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2C4A27E-6F7D-43EB-AC06-94A8A6564C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149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242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790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04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987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ncds/management/best-buys/en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apps.who.int/gb/ebwha/pdf_files/WHA71/A71_14-en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jpeg"/><Relationship Id="rId7" Type="http://schemas.openxmlformats.org/officeDocument/2006/relationships/image" Target="../media/image15.png"/><Relationship Id="rId2" Type="http://schemas.openxmlformats.org/officeDocument/2006/relationships/hyperlink" Target="http://www.who.int/tobacco/mpower/en/" TargetMode="Externa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://www.who.int/cardiovascular_diseases/hearts/en/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://www.who.int/dietphysicalactivity/publications/shake-salt-habit/en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hyperlink" Target="http://www.who.int/ncds/governance/third-un-meeting/en/" TargetMode="External"/><Relationship Id="rId18" Type="http://schemas.openxmlformats.org/officeDocument/2006/relationships/hyperlink" Target="http://www.un.org/en/ecosoc/julyhls/pdf09/ministerial_declaration-2009.pdf" TargetMode="External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hyperlink" Target="http://www.un.org/en/ga/search/view_doc.asp?symbol=A/RES/69/313" TargetMode="External"/><Relationship Id="rId17" Type="http://schemas.openxmlformats.org/officeDocument/2006/relationships/hyperlink" Target="https://caricom.org/media-center/communications/statements-from-" TargetMode="External"/><Relationship Id="rId2" Type="http://schemas.openxmlformats.org/officeDocument/2006/relationships/notesSlide" Target="../notesSlides/notesSlide3.xml"/><Relationship Id="rId16" Type="http://schemas.openxmlformats.org/officeDocument/2006/relationships/hyperlink" Target="http://www.who.int/conferences/global-ncd-conference/Roadmap.pdf?ua=1" TargetMode="Externa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jpeg"/><Relationship Id="rId11" Type="http://schemas.openxmlformats.org/officeDocument/2006/relationships/hyperlink" Target="http://www.un.org/en/ga/search/view_doc.asp?symbol=A/RES/70/1" TargetMode="External"/><Relationship Id="rId5" Type="http://schemas.openxmlformats.org/officeDocument/2006/relationships/image" Target="../media/image20.png"/><Relationship Id="rId15" Type="http://schemas.openxmlformats.org/officeDocument/2006/relationships/image" Target="../media/image2.png"/><Relationship Id="rId10" Type="http://schemas.openxmlformats.org/officeDocument/2006/relationships/hyperlink" Target="http://www.who.int/nmh/events/2014/a-res-68-300.pdf?ua=1" TargetMode="External"/><Relationship Id="rId4" Type="http://schemas.openxmlformats.org/officeDocument/2006/relationships/image" Target="../media/image19.png"/><Relationship Id="rId9" Type="http://schemas.openxmlformats.org/officeDocument/2006/relationships/hyperlink" Target="http://www.who.int/nmh/events/un_ncd_summit2011/political_declaration_en.pdf?ua=1" TargetMode="External"/><Relationship Id="rId14" Type="http://schemas.openxmlformats.org/officeDocument/2006/relationships/hyperlink" Target="http://www.who.int/nmh/events/moscow_ncds_2011/conference_documents/moscow_declaration_en.pdf?ua=1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ho.int/ncds/governance/high-level-commission/en/" TargetMode="External"/><Relationship Id="rId3" Type="http://schemas.openxmlformats.org/officeDocument/2006/relationships/hyperlink" Target="http://apps.who.int/gb/ebwha/pdf_files/EB142/B142_15-en.pdf" TargetMode="External"/><Relationship Id="rId7" Type="http://schemas.openxmlformats.org/officeDocument/2006/relationships/hyperlink" Target="http://www.who.int/ncds/governance/third-un-meeting/en/" TargetMode="External"/><Relationship Id="rId2" Type="http://schemas.openxmlformats.org/officeDocument/2006/relationships/hyperlink" Target="http://www.who.int/ncds/governance/high-level-commission/A_72_662.pdf?ua=1" TargetMode="External"/><Relationship Id="rId1" Type="http://schemas.openxmlformats.org/officeDocument/2006/relationships/slideLayout" Target="../slideLayouts/slideLayout34.xml"/><Relationship Id="rId6" Type="http://schemas.openxmlformats.org/officeDocument/2006/relationships/hyperlink" Target="http://apps.who.int/gb/e/e_wha71.html" TargetMode="External"/><Relationship Id="rId11" Type="http://schemas.openxmlformats.org/officeDocument/2006/relationships/hyperlink" Target="http://undocs.org/en/A/72/L.46" TargetMode="External"/><Relationship Id="rId5" Type="http://schemas.openxmlformats.org/officeDocument/2006/relationships/hyperlink" Target="http://www.who.int/global-coordination-mechanism/activities/dialogues/sustainable-finance/en/" TargetMode="External"/><Relationship Id="rId10" Type="http://schemas.openxmlformats.org/officeDocument/2006/relationships/hyperlink" Target="https://www.un.org/pga/72/wp-content/uploads/sites/51/2018/01/NCD-26-January.pdf" TargetMode="External"/><Relationship Id="rId4" Type="http://schemas.openxmlformats.org/officeDocument/2006/relationships/hyperlink" Target="https://www.bloomberg.org/press/releases/task-force-address-preventable-leading-causes-death-noncommunicable-diseases-fiscal-policy/" TargetMode="External"/><Relationship Id="rId9" Type="http://schemas.openxmlformats.org/officeDocument/2006/relationships/hyperlink" Target="http://www.who.int/conferences/global-ncd-conference/Roadmap.pdf?ua=1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apps.who.int/iris/bitstream/handle/10665/272534/WHO-NMH-NVI-18.8-eng.pdf?ua=1" TargetMode="External"/><Relationship Id="rId3" Type="http://schemas.openxmlformats.org/officeDocument/2006/relationships/hyperlink" Target="http://apps.who.int/iris/bitstream/handle/10665/259232/WHO-NMH-NVI-17.9-eng.pdf;jsessionid=B4EC0B350648507179248CB99EAEA3AD?sequence=1" TargetMode="External"/><Relationship Id="rId7" Type="http://schemas.openxmlformats.org/officeDocument/2006/relationships/hyperlink" Target="http://www.who.int/conferences/global-ncd-conference/financing/en/" TargetMode="External"/><Relationship Id="rId2" Type="http://schemas.openxmlformats.org/officeDocument/2006/relationships/hyperlink" Target="http://www.who.int/nmh/events/un_ncd_summit2011/political_declaration_en.pdf?ua=1" TargetMode="External"/><Relationship Id="rId1" Type="http://schemas.openxmlformats.org/officeDocument/2006/relationships/slideLayout" Target="../slideLayouts/slideLayout39.xml"/><Relationship Id="rId6" Type="http://schemas.openxmlformats.org/officeDocument/2006/relationships/hyperlink" Target="http://www.who.int/conferences/global-ncd-conference/Roadmap.pdf?ua=1" TargetMode="External"/><Relationship Id="rId5" Type="http://schemas.openxmlformats.org/officeDocument/2006/relationships/hyperlink" Target="http://www.who.int/ncds/governance/high-level-commission/Graduate-Intitute-18-bold-recommendations-for-NCDs.pdf?ua=1" TargetMode="External"/><Relationship Id="rId10" Type="http://schemas.openxmlformats.org/officeDocument/2006/relationships/hyperlink" Target="http://www.who.int/ncds/governance/high-level-commission/why-2018-important-year-for-NCDs.pdf?ua=1" TargetMode="External"/><Relationship Id="rId4" Type="http://schemas.openxmlformats.org/officeDocument/2006/relationships/hyperlink" Target="http://www.who.int/ncds/governance/high-level-commission/UN-Secretary-General-19-bold-recommendations-for-NCDs.pdf?ua=1" TargetMode="External"/><Relationship Id="rId9" Type="http://schemas.openxmlformats.org/officeDocument/2006/relationships/hyperlink" Target="http://apps.who.int/iris/bitstream/handle/10665/272710/9789241514163-eng.pdf?ua=1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hyperlink" Target="http://www.who.int/ncds/governance/high-level-commission/en/" TargetMode="External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ncds/governance/high-level-commission/why-2018-important-year-for-NCDs.pdf?ua=1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ncds/governance/high-level-commission/why-2018-important-year-for-NCDs.pdf?ua=1" TargetMode="Externa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Relationship Id="rId5" Type="http://schemas.microsoft.com/office/2007/relationships/hdphoto" Target="../media/hdphoto4.wdp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nmh/publications/ncd-progress-monitor-2017/en/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who.int/gho/publications/world_health_statistics/2017/en/" TargetMode="External"/><Relationship Id="rId1" Type="http://schemas.openxmlformats.org/officeDocument/2006/relationships/slideLayout" Target="../slideLayouts/slideLayout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who.int/campaigns/world-health-day/2013/photos/who_001320.jpg?ua=1"/>
          <p:cNvPicPr>
            <a:picLocks noChangeAspect="1" noChangeArrowheads="1"/>
          </p:cNvPicPr>
          <p:nvPr/>
        </p:nvPicPr>
        <p:blipFill rotWithShape="1">
          <a:blip r:embed="rId2" cstate="email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1152525" y="419100"/>
            <a:ext cx="6838949" cy="1267050"/>
          </a:xfrm>
          <a:prstGeom prst="rect">
            <a:avLst/>
          </a:prstGeom>
          <a:noFill/>
          <a:ln w="2540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anchor="ctr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marL="360363" indent="-179388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7087" indent="-2857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9513" indent="-2857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6075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2163" indent="-358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3200" b="1" dirty="0" smtClean="0">
                <a:solidFill>
                  <a:srgbClr val="40C7F4"/>
                </a:solidFill>
                <a:latin typeface="+mj-lt"/>
              </a:rPr>
              <a:t>#UNGA #HLM3 #NCDs: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3200" b="1" dirty="0" smtClean="0">
                <a:solidFill>
                  <a:srgbClr val="40C7F4"/>
                </a:solidFill>
                <a:latin typeface="+mj-lt"/>
              </a:rPr>
              <a:t>(New York, 27 September 2018)</a:t>
            </a:r>
            <a:endParaRPr lang="en-US" sz="3200" b="1" dirty="0">
              <a:solidFill>
                <a:srgbClr val="40C7F4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62025" y="400050"/>
            <a:ext cx="7524750" cy="6010275"/>
          </a:xfrm>
          <a:prstGeom prst="rect">
            <a:avLst/>
          </a:prstGeom>
          <a:noFill/>
          <a:ln w="254000">
            <a:solidFill>
              <a:srgbClr val="871A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152525" y="4819650"/>
            <a:ext cx="6838949" cy="1267050"/>
          </a:xfrm>
          <a:prstGeom prst="rect">
            <a:avLst/>
          </a:prstGeom>
          <a:noFill/>
          <a:ln w="2540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anchor="ctr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marL="360363" indent="-179388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7087" indent="-2857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9513" indent="-2857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6075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2163" indent="-358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3200" b="1" dirty="0" smtClean="0">
                <a:solidFill>
                  <a:srgbClr val="40C7F4"/>
                </a:solidFill>
                <a:latin typeface="+mj-lt"/>
              </a:rPr>
              <a:t>Svetlana Axelrod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3200" b="1" dirty="0" smtClean="0">
                <a:solidFill>
                  <a:srgbClr val="40C7F4"/>
                </a:solidFill>
                <a:latin typeface="+mj-lt"/>
              </a:rPr>
              <a:t>Assistant Director-General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3200" b="1" dirty="0" smtClean="0">
                <a:solidFill>
                  <a:srgbClr val="40C7F4"/>
                </a:solidFill>
                <a:latin typeface="+mj-lt"/>
              </a:rPr>
              <a:t>WHO</a:t>
            </a:r>
            <a:endParaRPr lang="en-US" sz="3200" b="1" dirty="0">
              <a:solidFill>
                <a:srgbClr val="40C7F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559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14540" y="715813"/>
            <a:ext cx="8113147" cy="5556879"/>
            <a:chOff x="-128588" y="64442"/>
            <a:chExt cx="9272589" cy="6536382"/>
          </a:xfrm>
        </p:grpSpPr>
        <p:sp>
          <p:nvSpPr>
            <p:cNvPr id="3" name="Round Diagonal Corner Rectangle 2"/>
            <p:cNvSpPr/>
            <p:nvPr/>
          </p:nvSpPr>
          <p:spPr>
            <a:xfrm>
              <a:off x="200026" y="3143249"/>
              <a:ext cx="8743950" cy="2028825"/>
            </a:xfrm>
            <a:prstGeom prst="round2DiagRect">
              <a:avLst/>
            </a:prstGeom>
            <a:solidFill>
              <a:srgbClr val="40C7F4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757238" y="1485901"/>
              <a:ext cx="7648575" cy="5400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GB" b="1" dirty="0">
                  <a:solidFill>
                    <a:prstClr val="white"/>
                  </a:solidFill>
                </a:rPr>
                <a:t>2025 milestone: 9 voluntary global NCD targets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" y="64442"/>
              <a:ext cx="9144000" cy="434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GB" b="1" dirty="0" smtClean="0">
                  <a:solidFill>
                    <a:srgbClr val="40C7F4"/>
                  </a:solidFill>
                </a:rPr>
                <a:t>By 2030, </a:t>
              </a:r>
              <a:r>
                <a:rPr lang="en-US" b="1" dirty="0">
                  <a:solidFill>
                    <a:srgbClr val="40C7F4"/>
                  </a:solidFill>
                </a:rPr>
                <a:t>reduce by one third premature mortality from NCDs </a:t>
              </a:r>
              <a:endParaRPr lang="en-GB" b="1" dirty="0">
                <a:solidFill>
                  <a:srgbClr val="40C7F4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766763" y="657225"/>
              <a:ext cx="7648575" cy="5400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GB" b="1" dirty="0" smtClean="0">
                  <a:solidFill>
                    <a:prstClr val="white"/>
                  </a:solidFill>
                </a:rPr>
                <a:t>2030 milestone: NCD-related </a:t>
              </a:r>
              <a:r>
                <a:rPr lang="en-GB" b="1" dirty="0">
                  <a:solidFill>
                    <a:prstClr val="white"/>
                  </a:solidFill>
                </a:rPr>
                <a:t>targets in the </a:t>
              </a:r>
              <a:r>
                <a:rPr lang="en-GB" b="1" dirty="0" smtClean="0">
                  <a:solidFill>
                    <a:prstClr val="white"/>
                  </a:solidFill>
                </a:rPr>
                <a:t>SDGs</a:t>
              </a:r>
              <a:endParaRPr lang="en-GB" b="1" dirty="0">
                <a:solidFill>
                  <a:prstClr val="white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4572001" y="1197225"/>
              <a:ext cx="0" cy="285750"/>
            </a:xfrm>
            <a:prstGeom prst="straightConnector1">
              <a:avLst/>
            </a:prstGeom>
            <a:ln w="38100">
              <a:solidFill>
                <a:srgbClr val="4D4D4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4572001" y="2014537"/>
              <a:ext cx="0" cy="285750"/>
            </a:xfrm>
            <a:prstGeom prst="straightConnector1">
              <a:avLst/>
            </a:prstGeom>
            <a:ln w="38100">
              <a:solidFill>
                <a:srgbClr val="4D4D4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4572174" y="2859643"/>
              <a:ext cx="0" cy="285750"/>
            </a:xfrm>
            <a:prstGeom prst="straightConnector1">
              <a:avLst/>
            </a:prstGeom>
            <a:ln w="38100">
              <a:solidFill>
                <a:srgbClr val="4D4D4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ounded Rectangle 9"/>
            <p:cNvSpPr/>
            <p:nvPr/>
          </p:nvSpPr>
          <p:spPr>
            <a:xfrm>
              <a:off x="757238" y="2338387"/>
              <a:ext cx="7648575" cy="540000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GB" b="1" dirty="0">
                  <a:solidFill>
                    <a:prstClr val="black"/>
                  </a:solidFill>
                </a:rPr>
                <a:t>2018 milestone: Four time-bound commitments</a:t>
              </a:r>
            </a:p>
          </p:txBody>
        </p:sp>
        <p:sp>
          <p:nvSpPr>
            <p:cNvPr id="11" name="Snip Diagonal Corner Rectangle 10"/>
            <p:cNvSpPr/>
            <p:nvPr/>
          </p:nvSpPr>
          <p:spPr>
            <a:xfrm>
              <a:off x="3951505" y="5467349"/>
              <a:ext cx="1809750" cy="1133475"/>
            </a:xfrm>
            <a:prstGeom prst="snip2Diag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GB" sz="1600" b="1" dirty="0" smtClean="0">
                  <a:solidFill>
                    <a:prstClr val="white"/>
                  </a:solidFill>
                </a:rPr>
                <a:t>WHO Global NCD Action Plan 2013-2020</a:t>
              </a:r>
              <a:endParaRPr lang="en-GB" sz="1600" b="1" dirty="0">
                <a:solidFill>
                  <a:prstClr val="white"/>
                </a:solidFill>
              </a:endParaRPr>
            </a:p>
          </p:txBody>
        </p:sp>
        <p:sp>
          <p:nvSpPr>
            <p:cNvPr id="12" name="Snip Diagonal Corner Rectangle 11"/>
            <p:cNvSpPr/>
            <p:nvPr/>
          </p:nvSpPr>
          <p:spPr>
            <a:xfrm>
              <a:off x="-128588" y="5438774"/>
              <a:ext cx="1809750" cy="1133475"/>
            </a:xfrm>
            <a:prstGeom prst="snip2Diag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GB" sz="1600" b="1" dirty="0">
                  <a:solidFill>
                    <a:prstClr val="black"/>
                  </a:solidFill>
                </a:rPr>
                <a:t>2011 UN Political Declaration on NCDs</a:t>
              </a:r>
            </a:p>
          </p:txBody>
        </p:sp>
        <p:sp>
          <p:nvSpPr>
            <p:cNvPr id="13" name="Snip Diagonal Corner Rectangle 12"/>
            <p:cNvSpPr/>
            <p:nvPr/>
          </p:nvSpPr>
          <p:spPr>
            <a:xfrm>
              <a:off x="1872798" y="5462116"/>
              <a:ext cx="1809750" cy="1133475"/>
            </a:xfrm>
            <a:prstGeom prst="snip2Diag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GB" sz="1600" b="1" dirty="0">
                  <a:solidFill>
                    <a:prstClr val="black"/>
                  </a:solidFill>
                </a:rPr>
                <a:t>2014 UN Outcome Document on NCDs</a:t>
              </a:r>
            </a:p>
          </p:txBody>
        </p:sp>
        <p:sp>
          <p:nvSpPr>
            <p:cNvPr id="14" name="Round Diagonal Corner Rectangle 13"/>
            <p:cNvSpPr/>
            <p:nvPr/>
          </p:nvSpPr>
          <p:spPr>
            <a:xfrm>
              <a:off x="361948" y="3524250"/>
              <a:ext cx="1981199" cy="1276350"/>
            </a:xfrm>
            <a:prstGeom prst="round2Diag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/>
              <a:r>
                <a:rPr lang="en-GB" b="1" dirty="0">
                  <a:solidFill>
                    <a:prstClr val="black"/>
                  </a:solidFill>
                </a:rPr>
                <a:t>Governance</a:t>
              </a:r>
            </a:p>
          </p:txBody>
        </p:sp>
        <p:sp>
          <p:nvSpPr>
            <p:cNvPr id="15" name="Round Diagonal Corner Rectangle 14"/>
            <p:cNvSpPr/>
            <p:nvPr/>
          </p:nvSpPr>
          <p:spPr>
            <a:xfrm>
              <a:off x="2517773" y="3524250"/>
              <a:ext cx="1981199" cy="1276350"/>
            </a:xfrm>
            <a:prstGeom prst="round2Diag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/>
              <a:r>
                <a:rPr lang="en-GB" b="1" dirty="0">
                  <a:solidFill>
                    <a:prstClr val="black"/>
                  </a:solidFill>
                </a:rPr>
                <a:t>Risk factors</a:t>
              </a:r>
            </a:p>
          </p:txBody>
        </p:sp>
        <p:sp>
          <p:nvSpPr>
            <p:cNvPr id="16" name="Round Diagonal Corner Rectangle 15"/>
            <p:cNvSpPr/>
            <p:nvPr/>
          </p:nvSpPr>
          <p:spPr>
            <a:xfrm>
              <a:off x="4673598" y="3524250"/>
              <a:ext cx="1981199" cy="1276350"/>
            </a:xfrm>
            <a:prstGeom prst="round2Diag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/>
              <a:r>
                <a:rPr lang="en-GB" b="1" dirty="0">
                  <a:solidFill>
                    <a:prstClr val="black"/>
                  </a:solidFill>
                </a:rPr>
                <a:t>Health systems</a:t>
              </a:r>
            </a:p>
          </p:txBody>
        </p:sp>
        <p:sp>
          <p:nvSpPr>
            <p:cNvPr id="17" name="Round Diagonal Corner Rectangle 16"/>
            <p:cNvSpPr/>
            <p:nvPr/>
          </p:nvSpPr>
          <p:spPr>
            <a:xfrm>
              <a:off x="6829422" y="3514725"/>
              <a:ext cx="1981199" cy="1276350"/>
            </a:xfrm>
            <a:prstGeom prst="round2Diag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/>
              <a:r>
                <a:rPr lang="en-GB" b="1" dirty="0">
                  <a:solidFill>
                    <a:prstClr val="black"/>
                  </a:solidFill>
                </a:rPr>
                <a:t>Surveillance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76288" y="3154918"/>
              <a:ext cx="39592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GB" b="1" i="1" dirty="0" smtClean="0">
                  <a:solidFill>
                    <a:prstClr val="white"/>
                  </a:solidFill>
                </a:rPr>
                <a:t>Components of national NCD responses</a:t>
              </a:r>
              <a:endParaRPr lang="en-GB" b="1" i="1" dirty="0">
                <a:solidFill>
                  <a:prstClr val="white"/>
                </a:solidFill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4565647" y="371475"/>
              <a:ext cx="0" cy="285750"/>
            </a:xfrm>
            <a:prstGeom prst="straightConnector1">
              <a:avLst/>
            </a:prstGeom>
            <a:ln w="38100">
              <a:solidFill>
                <a:srgbClr val="4D4D4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6846386" y="5172073"/>
              <a:ext cx="0" cy="285750"/>
            </a:xfrm>
            <a:prstGeom prst="straightConnector1">
              <a:avLst/>
            </a:prstGeom>
            <a:ln w="38100">
              <a:solidFill>
                <a:srgbClr val="4D4D4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739278" y="5153024"/>
              <a:ext cx="0" cy="285750"/>
            </a:xfrm>
            <a:prstGeom prst="straightConnector1">
              <a:avLst/>
            </a:prstGeom>
            <a:ln w="38100">
              <a:solidFill>
                <a:srgbClr val="4D4D4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4856379" y="5161770"/>
              <a:ext cx="0" cy="285750"/>
            </a:xfrm>
            <a:prstGeom prst="straightConnector1">
              <a:avLst/>
            </a:prstGeom>
            <a:ln w="38100">
              <a:solidFill>
                <a:srgbClr val="4D4D4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Snip Diagonal Corner Rectangle 22"/>
            <p:cNvSpPr/>
            <p:nvPr/>
          </p:nvSpPr>
          <p:spPr>
            <a:xfrm>
              <a:off x="5977613" y="5467349"/>
              <a:ext cx="1809750" cy="1133475"/>
            </a:xfrm>
            <a:prstGeom prst="snip2Diag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GB" sz="1600" b="1" dirty="0" smtClean="0">
                  <a:solidFill>
                    <a:prstClr val="white"/>
                  </a:solidFill>
                </a:rPr>
                <a:t>Best buys and other recommended interventions</a:t>
              </a:r>
              <a:endParaRPr lang="en-GB" sz="1600" b="1" dirty="0">
                <a:solidFill>
                  <a:prstClr val="white"/>
                </a:solidFill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8763080" y="5181600"/>
              <a:ext cx="0" cy="285750"/>
            </a:xfrm>
            <a:prstGeom prst="straightConnector1">
              <a:avLst/>
            </a:prstGeom>
            <a:ln w="38100">
              <a:solidFill>
                <a:srgbClr val="4D4D4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Snip Diagonal Corner Rectangle 25"/>
          <p:cNvSpPr/>
          <p:nvPr/>
        </p:nvSpPr>
        <p:spPr>
          <a:xfrm>
            <a:off x="7458154" y="5309073"/>
            <a:ext cx="1583459" cy="963619"/>
          </a:xfrm>
          <a:prstGeom prst="snip2Diag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GB" sz="1600" b="1" dirty="0" smtClean="0">
                <a:solidFill>
                  <a:prstClr val="white"/>
                </a:solidFill>
              </a:rPr>
              <a:t>Agenda for Sustainable Development</a:t>
            </a:r>
          </a:p>
          <a:p>
            <a:pPr algn="ctr" defTabSz="914400"/>
            <a:r>
              <a:rPr lang="en-GB" sz="1600" b="1" dirty="0" smtClean="0">
                <a:solidFill>
                  <a:prstClr val="white"/>
                </a:solidFill>
              </a:rPr>
              <a:t>2016-2030</a:t>
            </a:r>
            <a:endParaRPr lang="en-GB" sz="1600" b="1" dirty="0">
              <a:solidFill>
                <a:prstClr val="white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2869338" y="5041850"/>
            <a:ext cx="0" cy="242929"/>
          </a:xfrm>
          <a:prstGeom prst="straightConnector1">
            <a:avLst/>
          </a:prstGeom>
          <a:ln w="38100">
            <a:solidFill>
              <a:srgbClr val="4D4D4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1" y="200026"/>
            <a:ext cx="9144000" cy="46155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1328" tIns="45664" rIns="91328" bIns="456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hangingPunct="1"/>
            <a:r>
              <a:rPr lang="en-GB" sz="2400" b="1" dirty="0" smtClean="0">
                <a:solidFill>
                  <a:srgbClr val="871A5D"/>
                </a:solidFill>
                <a:latin typeface="Calibri" pitchFamily="34" charset="0"/>
                <a:cs typeface="Arial" charset="0"/>
              </a:rPr>
              <a:t>Clarity of vision on how to build national NCD responses</a:t>
            </a:r>
            <a:endParaRPr lang="en-US" sz="2400" b="1" dirty="0">
              <a:solidFill>
                <a:srgbClr val="871A5D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96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5F5F25C-B8D8-45F9-9C80-5699EEACB709}" type="datetime1">
              <a:rPr lang="en-GB" noProof="0" smtClean="0"/>
              <a:t>18/06/2018</a:t>
            </a:fld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11</a:t>
            </a:fld>
            <a:endParaRPr lang="en-GB" noProof="0"/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5994" y="1048288"/>
            <a:ext cx="3433313" cy="4670446"/>
          </a:xfrm>
          <a:prstGeom prst="rect">
            <a:avLst/>
          </a:prstGeom>
          <a:noFill/>
          <a:ln w="190500">
            <a:solidFill>
              <a:srgbClr val="871A5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892805" y="6290186"/>
            <a:ext cx="5228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40C7F4"/>
                </a:solidFill>
              </a:rPr>
              <a:t>www.who.int/ncds/management/best-buys/en</a:t>
            </a:r>
            <a:r>
              <a:rPr lang="en-US" b="1" dirty="0">
                <a:solidFill>
                  <a:srgbClr val="40C7F4"/>
                </a:solidFill>
              </a:rPr>
              <a:t>/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1" y="200026"/>
            <a:ext cx="9144000" cy="46155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1328" tIns="45664" rIns="91328" bIns="456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hangingPunct="1"/>
            <a:r>
              <a:rPr lang="en-GB" sz="2400" b="1" dirty="0" smtClean="0">
                <a:solidFill>
                  <a:srgbClr val="871A5D"/>
                </a:solidFill>
                <a:latin typeface="Calibri" pitchFamily="34" charset="0"/>
                <a:cs typeface="Arial" charset="0"/>
              </a:rPr>
              <a:t>Clarity of vision on what works best</a:t>
            </a:r>
            <a:endParaRPr lang="en-US" sz="2400" b="1" dirty="0">
              <a:solidFill>
                <a:srgbClr val="871A5D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00525" y="1144906"/>
            <a:ext cx="4191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40C7F4"/>
                </a:solidFill>
              </a:rPr>
              <a:t>16 best buys</a:t>
            </a:r>
            <a:r>
              <a:rPr lang="en-GB" sz="2400" dirty="0" smtClean="0"/>
              <a:t>, including:</a:t>
            </a:r>
          </a:p>
          <a:p>
            <a:pPr marL="285750" indent="-285750">
              <a:buClr>
                <a:srgbClr val="009CDE"/>
              </a:buClr>
              <a:buFont typeface="Wingdings" panose="05000000000000000000" pitchFamily="2" charset="2"/>
              <a:buChar char="§"/>
            </a:pPr>
            <a:r>
              <a:rPr lang="en-GB" sz="2400" dirty="0" smtClean="0"/>
              <a:t>Increase excise taxes and prices on tobacco products</a:t>
            </a:r>
          </a:p>
          <a:p>
            <a:pPr marL="285750" indent="-285750">
              <a:buClr>
                <a:srgbClr val="009CDE"/>
              </a:buClr>
              <a:buFont typeface="Wingdings" panose="05000000000000000000" pitchFamily="2" charset="2"/>
              <a:buChar char="§"/>
            </a:pPr>
            <a:r>
              <a:rPr lang="en-GB" sz="2400" dirty="0" smtClean="0"/>
              <a:t>Increase excise taxes on alcoholic beverages</a:t>
            </a:r>
          </a:p>
          <a:p>
            <a:endParaRPr lang="en-GB" sz="2400" dirty="0"/>
          </a:p>
          <a:p>
            <a:r>
              <a:rPr lang="en-GB" sz="2400" b="1" dirty="0" smtClean="0">
                <a:solidFill>
                  <a:srgbClr val="40C7F4"/>
                </a:solidFill>
              </a:rPr>
              <a:t>72 good buys</a:t>
            </a:r>
            <a:r>
              <a:rPr lang="en-GB" sz="2400" dirty="0" smtClean="0"/>
              <a:t>, including: </a:t>
            </a:r>
          </a:p>
          <a:p>
            <a:pPr marL="285750" indent="-285750">
              <a:buClr>
                <a:srgbClr val="40C7F4"/>
              </a:buClr>
              <a:buFont typeface="Wingdings" panose="05000000000000000000" pitchFamily="2" charset="2"/>
              <a:buChar char="§"/>
            </a:pPr>
            <a:r>
              <a:rPr lang="en-GB" sz="2400" dirty="0" smtClean="0"/>
              <a:t>Reduce sugar consumption through effective taxation on sugar-sweetened beverages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7714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12</a:t>
            </a:fld>
            <a:endParaRPr lang="en-GB" noProof="0"/>
          </a:p>
        </p:txBody>
      </p:sp>
      <p:sp>
        <p:nvSpPr>
          <p:cNvPr id="2" name="Rectangle 1"/>
          <p:cNvSpPr/>
          <p:nvPr/>
        </p:nvSpPr>
        <p:spPr>
          <a:xfrm>
            <a:off x="316673" y="1336784"/>
            <a:ext cx="3289738" cy="8408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Political choices</a:t>
            </a:r>
            <a:endParaRPr lang="en-US" b="1" dirty="0"/>
          </a:p>
        </p:txBody>
      </p:sp>
      <p:sp>
        <p:nvSpPr>
          <p:cNvPr id="28" name="Rectangle 27"/>
          <p:cNvSpPr/>
          <p:nvPr/>
        </p:nvSpPr>
        <p:spPr>
          <a:xfrm>
            <a:off x="316673" y="2177611"/>
            <a:ext cx="3289738" cy="840827"/>
          </a:xfrm>
          <a:prstGeom prst="rect">
            <a:avLst/>
          </a:prstGeom>
          <a:solidFill>
            <a:srgbClr val="D461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Health systems</a:t>
            </a:r>
            <a:endParaRPr lang="en-US" b="1" dirty="0"/>
          </a:p>
        </p:txBody>
      </p:sp>
      <p:sp>
        <p:nvSpPr>
          <p:cNvPr id="29" name="Rectangle 28"/>
          <p:cNvSpPr/>
          <p:nvPr/>
        </p:nvSpPr>
        <p:spPr>
          <a:xfrm>
            <a:off x="316673" y="3018438"/>
            <a:ext cx="3289738" cy="840827"/>
          </a:xfrm>
          <a:prstGeom prst="rect">
            <a:avLst/>
          </a:prstGeom>
          <a:solidFill>
            <a:srgbClr val="7AB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National capacities</a:t>
            </a:r>
            <a:endParaRPr lang="en-US" b="1" dirty="0"/>
          </a:p>
        </p:txBody>
      </p:sp>
      <p:sp>
        <p:nvSpPr>
          <p:cNvPr id="30" name="Rectangle 29"/>
          <p:cNvSpPr/>
          <p:nvPr/>
        </p:nvSpPr>
        <p:spPr>
          <a:xfrm>
            <a:off x="316673" y="3859265"/>
            <a:ext cx="3289738" cy="84082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International finance</a:t>
            </a:r>
            <a:endParaRPr lang="en-US" b="1" dirty="0"/>
          </a:p>
        </p:txBody>
      </p:sp>
      <p:sp>
        <p:nvSpPr>
          <p:cNvPr id="31" name="Rectangle 30"/>
          <p:cNvSpPr/>
          <p:nvPr/>
        </p:nvSpPr>
        <p:spPr>
          <a:xfrm>
            <a:off x="316673" y="4700092"/>
            <a:ext cx="3289738" cy="840827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Impact of economic, market and commercial factors</a:t>
            </a:r>
            <a:endParaRPr lang="en-US" b="1" dirty="0"/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1" y="200026"/>
            <a:ext cx="9144000" cy="830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1328" tIns="45664" rIns="91328" bIns="456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hangingPunct="1"/>
            <a:r>
              <a:rPr lang="en-GB" sz="2400" b="1" dirty="0" smtClean="0">
                <a:solidFill>
                  <a:srgbClr val="871A5D"/>
                </a:solidFill>
                <a:latin typeface="Calibri" pitchFamily="34" charset="0"/>
                <a:cs typeface="Arial" charset="0"/>
              </a:rPr>
              <a:t>Obstacles to implementation</a:t>
            </a:r>
            <a:br>
              <a:rPr lang="en-GB" sz="2400" b="1" dirty="0" smtClean="0">
                <a:solidFill>
                  <a:srgbClr val="871A5D"/>
                </a:solidFill>
                <a:latin typeface="Calibri" pitchFamily="34" charset="0"/>
                <a:cs typeface="Arial" charset="0"/>
              </a:rPr>
            </a:br>
            <a:r>
              <a:rPr lang="en-GB" sz="2400" dirty="0" smtClean="0">
                <a:solidFill>
                  <a:srgbClr val="40C7F4"/>
                </a:solidFill>
                <a:latin typeface="Calibri" pitchFamily="34" charset="0"/>
                <a:cs typeface="Arial" charset="0"/>
              </a:rPr>
              <a:t>(WHA71 report on NCDs</a:t>
            </a:r>
            <a:r>
              <a:rPr lang="en-GB" sz="2400" dirty="0" smtClean="0">
                <a:latin typeface="Calibri" pitchFamily="34" charset="0"/>
                <a:cs typeface="Arial" charset="0"/>
              </a:rPr>
              <a:t> </a:t>
            </a:r>
            <a:r>
              <a:rPr lang="en-GB" sz="2400" dirty="0" smtClean="0">
                <a:latin typeface="Calibri" pitchFamily="34" charset="0"/>
                <a:cs typeface="Arial" charset="0"/>
                <a:sym typeface="Wingdings"/>
                <a:hlinkClick r:id="rId3"/>
              </a:rPr>
              <a:t></a:t>
            </a:r>
            <a:r>
              <a:rPr lang="en-GB" sz="2400" dirty="0" smtClean="0">
                <a:solidFill>
                  <a:srgbClr val="40C7F4"/>
                </a:solidFill>
                <a:latin typeface="Calibri" pitchFamily="34" charset="0"/>
                <a:cs typeface="Arial" charset="0"/>
              </a:rPr>
              <a:t>)</a:t>
            </a:r>
            <a:endParaRPr lang="en-US" sz="2400" dirty="0">
              <a:solidFill>
                <a:srgbClr val="40C7F4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43325" y="1355834"/>
            <a:ext cx="4688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Weak links with national SDG responses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Not included in with VNRs at HLPF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743325" y="2216210"/>
            <a:ext cx="4961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Lack of access to medicines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Best buys not integrated into PHC and UHC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43325" y="3076586"/>
            <a:ext cx="55130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Weak legal capacity,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Lack of capacity to interact with the private sector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43325" y="3936962"/>
            <a:ext cx="5128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No ODA for NCDs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Demands for technical support cannot be met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43325" y="4797339"/>
            <a:ext cx="502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Industry interference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Trade promotion to increase exports of health-harming products without supporting countries to develop national NCD responses</a:t>
            </a:r>
          </a:p>
        </p:txBody>
      </p:sp>
    </p:spTree>
    <p:extLst>
      <p:ext uri="{BB962C8B-B14F-4D97-AF65-F5344CB8AC3E}">
        <p14:creationId xmlns:p14="http://schemas.microsoft.com/office/powerpoint/2010/main" val="74998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5043" y="947057"/>
            <a:ext cx="6506935" cy="52741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1" y="200026"/>
            <a:ext cx="9144000" cy="46155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1328" tIns="45664" rIns="91328" bIns="456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hangingPunct="1"/>
            <a:r>
              <a:rPr lang="en-GB" sz="2400" b="1" dirty="0" smtClean="0">
                <a:solidFill>
                  <a:srgbClr val="871A5D"/>
                </a:solidFill>
                <a:latin typeface="Calibri" pitchFamily="34" charset="0"/>
                <a:cs typeface="Arial" charset="0"/>
              </a:rPr>
              <a:t>Countries are requesting WHO for support to build NCD responses</a:t>
            </a:r>
            <a:endParaRPr lang="en-US" sz="2400" b="1" dirty="0">
              <a:solidFill>
                <a:srgbClr val="871A5D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75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Box 22"/>
          <p:cNvSpPr txBox="1">
            <a:spLocks noChangeArrowheads="1"/>
          </p:cNvSpPr>
          <p:nvPr/>
        </p:nvSpPr>
        <p:spPr bwMode="auto">
          <a:xfrm>
            <a:off x="1" y="200026"/>
            <a:ext cx="9144000" cy="46155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1328" tIns="45664" rIns="91328" bIns="456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hangingPunct="1"/>
            <a:r>
              <a:rPr lang="en-GB" sz="2400" b="1" dirty="0" smtClean="0">
                <a:solidFill>
                  <a:srgbClr val="40C7F4"/>
                </a:solidFill>
                <a:latin typeface="Calibri" pitchFamily="34" charset="0"/>
                <a:cs typeface="Arial" charset="0"/>
              </a:rPr>
              <a:t>WHO is providing technical support through packages</a:t>
            </a:r>
            <a:endParaRPr lang="en-US" sz="2400" b="1" dirty="0">
              <a:solidFill>
                <a:srgbClr val="40C7F4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026" name="Picture 2" descr="Image result for mpower tobacc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1375" y="962024"/>
            <a:ext cx="3794284" cy="2447925"/>
          </a:xfrm>
          <a:prstGeom prst="rect">
            <a:avLst/>
          </a:prstGeom>
          <a:noFill/>
          <a:ln>
            <a:solidFill>
              <a:srgbClr val="871A5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hare the Salt Habit - The SHAKE Technical Package for Salt Reduction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3325" y="962025"/>
            <a:ext cx="2273300" cy="3212932"/>
          </a:xfrm>
          <a:prstGeom prst="rect">
            <a:avLst/>
          </a:prstGeom>
          <a:noFill/>
          <a:ln>
            <a:solidFill>
              <a:srgbClr val="871A5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4624" y="3552825"/>
            <a:ext cx="2320250" cy="2714626"/>
          </a:xfrm>
          <a:prstGeom prst="rect">
            <a:avLst/>
          </a:prstGeom>
          <a:noFill/>
          <a:ln w="9525">
            <a:solidFill>
              <a:srgbClr val="871A5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2" descr="REPLACE logo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3474" y="4308307"/>
            <a:ext cx="3581401" cy="1572492"/>
          </a:xfrm>
          <a:prstGeom prst="rect">
            <a:avLst/>
          </a:prstGeom>
          <a:noFill/>
          <a:ln>
            <a:solidFill>
              <a:srgbClr val="871A5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81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who.int/campaigns/world-health-day/2013/photos/who_006694.jpg?ua=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072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1152525" y="419100"/>
            <a:ext cx="6838949" cy="1267050"/>
          </a:xfrm>
          <a:prstGeom prst="rect">
            <a:avLst/>
          </a:prstGeom>
          <a:noFill/>
          <a:ln w="2540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anchor="ctr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marL="360363" indent="-179388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7087" indent="-2857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9513" indent="-2857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6075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2163" indent="-358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3200" b="1" dirty="0" smtClean="0">
                <a:solidFill>
                  <a:srgbClr val="40C7F4"/>
                </a:solidFill>
                <a:latin typeface="+mj-lt"/>
              </a:rPr>
              <a:t>Process moving forward</a:t>
            </a:r>
            <a:endParaRPr lang="en-US" sz="3200" b="1" dirty="0">
              <a:solidFill>
                <a:srgbClr val="40C7F4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2025" y="400050"/>
            <a:ext cx="7524750" cy="6010275"/>
          </a:xfrm>
          <a:prstGeom prst="rect">
            <a:avLst/>
          </a:prstGeom>
          <a:noFill/>
          <a:ln w="254000">
            <a:solidFill>
              <a:srgbClr val="871A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152525" y="4819650"/>
            <a:ext cx="6838949" cy="1267050"/>
          </a:xfrm>
          <a:prstGeom prst="rect">
            <a:avLst/>
          </a:prstGeom>
          <a:noFill/>
          <a:ln w="2540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anchor="ctr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marL="360363" indent="-179388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7087" indent="-2857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9513" indent="-2857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6075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2163" indent="-358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3200" b="1" dirty="0" smtClean="0">
                <a:solidFill>
                  <a:srgbClr val="40C7F4"/>
                </a:solidFill>
                <a:latin typeface="+mj-lt"/>
              </a:rPr>
              <a:t>Etienne Krug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3200" b="1" dirty="0" smtClean="0">
                <a:solidFill>
                  <a:srgbClr val="40C7F4"/>
                </a:solidFill>
                <a:latin typeface="+mj-lt"/>
              </a:rPr>
              <a:t>Director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3200" b="1" dirty="0" smtClean="0">
                <a:solidFill>
                  <a:srgbClr val="40C7F4"/>
                </a:solidFill>
                <a:latin typeface="+mj-lt"/>
              </a:rPr>
              <a:t>WHO</a:t>
            </a:r>
            <a:endParaRPr lang="en-US" sz="3200" b="1" dirty="0">
              <a:solidFill>
                <a:srgbClr val="40C7F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406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Arrow Connector 25"/>
          <p:cNvCxnSpPr/>
          <p:nvPr/>
        </p:nvCxnSpPr>
        <p:spPr>
          <a:xfrm flipV="1">
            <a:off x="1" y="714375"/>
            <a:ext cx="8538019" cy="6076318"/>
          </a:xfrm>
          <a:prstGeom prst="straightConnector1">
            <a:avLst/>
          </a:prstGeom>
          <a:ln w="63500">
            <a:solidFill>
              <a:srgbClr val="40C7F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http://www.who.int/conferences/global-ncd-conference/uruguay-logo-630px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2215" y="2406451"/>
            <a:ext cx="1265805" cy="66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8985" y="1202626"/>
            <a:ext cx="1192809" cy="1166640"/>
          </a:xfrm>
          <a:prstGeom prst="rect">
            <a:avLst/>
          </a:prstGeom>
        </p:spPr>
      </p:pic>
      <p:pic>
        <p:nvPicPr>
          <p:cNvPr id="2050" name="Picture 2" descr="http://newsroom.unfccc.int/media/330776/ffd3_logo_700x323.png?crop=0,0.015744679196969778,0.46984982908264783,0.40978919132602326&amp;cropmode=percentage&amp;width=512&amp;height=256&amp;rnd=13081264175000000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800000">
            <a:off x="3834491" y="2252740"/>
            <a:ext cx="1532170" cy="76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8250" y="2774506"/>
            <a:ext cx="1077923" cy="1202407"/>
          </a:xfrm>
          <a:prstGeom prst="rect">
            <a:avLst/>
          </a:prstGeom>
        </p:spPr>
      </p:pic>
      <p:pic>
        <p:nvPicPr>
          <p:cNvPr id="2054" name="Picture 6" descr="ncdlogo160.jpg (160×159)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678" y="4871111"/>
            <a:ext cx="874179" cy="86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Description: visue-gris-lNMH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1016" y="4032601"/>
            <a:ext cx="904834" cy="9048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4"/>
          <p:cNvSpPr/>
          <p:nvPr/>
        </p:nvSpPr>
        <p:spPr bwMode="auto">
          <a:xfrm>
            <a:off x="1536397" y="4485018"/>
            <a:ext cx="1569600" cy="1569600"/>
          </a:xfrm>
          <a:prstGeom prst="ellipse">
            <a:avLst/>
          </a:prstGeom>
          <a:gradFill>
            <a:gsLst>
              <a:gs pos="0">
                <a:srgbClr val="0A5079"/>
              </a:gs>
              <a:gs pos="100000">
                <a:srgbClr val="22A6E0"/>
              </a:gs>
            </a:gsLst>
            <a:lin ang="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dirty="0" smtClean="0">
                <a:solidFill>
                  <a:prstClr val="white"/>
                </a:solidFill>
                <a:cs typeface="Calibri" panose="020F0502020204030204" pitchFamily="34" charset="0"/>
              </a:rPr>
              <a:t>2011</a:t>
            </a:r>
            <a:br>
              <a:rPr lang="en-GB" sz="3200" b="1" dirty="0" smtClean="0">
                <a:solidFill>
                  <a:prstClr val="white"/>
                </a:solidFill>
                <a:cs typeface="Calibri" panose="020F0502020204030204" pitchFamily="34" charset="0"/>
              </a:rPr>
            </a:br>
            <a:r>
              <a:rPr lang="en-GB" sz="1200" b="1" dirty="0" smtClean="0">
                <a:solidFill>
                  <a:prstClr val="white"/>
                </a:solidFill>
                <a:cs typeface="Calibri" panose="020F0502020204030204" pitchFamily="34" charset="0"/>
              </a:rPr>
              <a:t>Political Declaration </a:t>
            </a:r>
            <a:r>
              <a:rPr lang="en-GB" sz="2400" b="1" dirty="0">
                <a:solidFill>
                  <a:prstClr val="white"/>
                </a:solidFill>
                <a:cs typeface="Calibri" panose="020F0502020204030204" pitchFamily="34" charset="0"/>
                <a:sym typeface="Wingdings"/>
                <a:hlinkClick r:id="rId9"/>
              </a:rPr>
              <a:t></a:t>
            </a:r>
            <a:endParaRPr lang="en-GB" sz="2400" b="1" dirty="0" smtClean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863866" y="3520159"/>
            <a:ext cx="1569181" cy="1569181"/>
          </a:xfrm>
          <a:prstGeom prst="ellipse">
            <a:avLst/>
          </a:prstGeom>
          <a:gradFill>
            <a:gsLst>
              <a:gs pos="0">
                <a:srgbClr val="0A5079"/>
              </a:gs>
              <a:gs pos="100000">
                <a:srgbClr val="22A6E0"/>
              </a:gs>
            </a:gsLst>
            <a:lin ang="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 smtClean="0">
                <a:solidFill>
                  <a:prstClr val="white"/>
                </a:solidFill>
                <a:cs typeface="Calibri" panose="020F0502020204030204" pitchFamily="34" charset="0"/>
              </a:rPr>
              <a:t>2014</a:t>
            </a:r>
            <a:br>
              <a:rPr lang="en-GB" sz="2800" b="1" dirty="0" smtClean="0">
                <a:solidFill>
                  <a:prstClr val="white"/>
                </a:solidFill>
                <a:cs typeface="Calibri" panose="020F0502020204030204" pitchFamily="34" charset="0"/>
              </a:rPr>
            </a:br>
            <a:r>
              <a:rPr lang="en-GB" sz="1400" b="1" dirty="0" smtClean="0">
                <a:solidFill>
                  <a:prstClr val="white"/>
                </a:solidFill>
                <a:cs typeface="Calibri" panose="020F0502020204030204" pitchFamily="34" charset="0"/>
              </a:rPr>
              <a:t>Outcome Document </a:t>
            </a:r>
            <a:r>
              <a:rPr lang="en-GB" sz="2400" b="1" dirty="0">
                <a:solidFill>
                  <a:prstClr val="white"/>
                </a:solidFill>
                <a:cs typeface="Calibri" panose="020F0502020204030204" pitchFamily="34" charset="0"/>
                <a:sym typeface="Wingdings"/>
                <a:hlinkClick r:id="rId10"/>
              </a:rPr>
              <a:t></a:t>
            </a:r>
            <a:endParaRPr lang="en-GB" sz="2400" b="1" dirty="0" smtClean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517966" y="1566871"/>
            <a:ext cx="1569181" cy="1569181"/>
          </a:xfrm>
          <a:prstGeom prst="ellipse">
            <a:avLst/>
          </a:prstGeom>
          <a:gradFill>
            <a:gsLst>
              <a:gs pos="0">
                <a:srgbClr val="0A5079"/>
              </a:gs>
              <a:gs pos="100000">
                <a:srgbClr val="22A6E0"/>
              </a:gs>
            </a:gsLst>
            <a:lin ang="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 smtClean="0">
                <a:solidFill>
                  <a:prstClr val="white"/>
                </a:solidFill>
                <a:cs typeface="Calibri" panose="020F0502020204030204" pitchFamily="34" charset="0"/>
              </a:rPr>
              <a:t>2015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prstClr val="white"/>
                </a:solidFill>
                <a:cs typeface="Calibri" panose="020F0502020204030204" pitchFamily="34" charset="0"/>
              </a:rPr>
              <a:t>SDGs</a:t>
            </a:r>
            <a:r>
              <a:rPr lang="en-GB" sz="2800" b="1" dirty="0">
                <a:solidFill>
                  <a:prstClr val="white"/>
                </a:solidFill>
                <a:cs typeface="Calibri" panose="020F0502020204030204" pitchFamily="34" charset="0"/>
                <a:sym typeface="Wingdings"/>
              </a:rPr>
              <a:t> </a:t>
            </a:r>
            <a:r>
              <a:rPr lang="en-GB" sz="2800" b="1" dirty="0">
                <a:solidFill>
                  <a:prstClr val="white"/>
                </a:solidFill>
                <a:cs typeface="Calibri" panose="020F0502020204030204" pitchFamily="34" charset="0"/>
                <a:sym typeface="Wingdings"/>
                <a:hlinkClick r:id="rId11"/>
              </a:rPr>
              <a:t></a:t>
            </a:r>
            <a:endParaRPr lang="en-GB" sz="2800" b="1" dirty="0" smtClean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190916" y="2537595"/>
            <a:ext cx="1569181" cy="1569181"/>
          </a:xfrm>
          <a:prstGeom prst="ellipse">
            <a:avLst/>
          </a:prstGeom>
          <a:gradFill>
            <a:gsLst>
              <a:gs pos="0">
                <a:srgbClr val="0A5079"/>
              </a:gs>
              <a:gs pos="100000">
                <a:srgbClr val="22A6E0"/>
              </a:gs>
            </a:gsLst>
            <a:lin ang="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 smtClean="0">
                <a:solidFill>
                  <a:prstClr val="white"/>
                </a:solidFill>
                <a:cs typeface="Calibri" panose="020F0502020204030204" pitchFamily="34" charset="0"/>
              </a:rPr>
              <a:t>2015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prstClr val="white"/>
                </a:solidFill>
                <a:cs typeface="Calibri" panose="020F0502020204030204" pitchFamily="34" charset="0"/>
              </a:rPr>
              <a:t>AAAA </a:t>
            </a:r>
            <a:r>
              <a:rPr lang="en-GB" sz="2800" b="1" dirty="0">
                <a:solidFill>
                  <a:prstClr val="white"/>
                </a:solidFill>
                <a:cs typeface="Calibri" panose="020F0502020204030204" pitchFamily="34" charset="0"/>
                <a:sym typeface="Wingdings"/>
                <a:hlinkClick r:id="rId12"/>
              </a:rPr>
              <a:t></a:t>
            </a:r>
            <a:endParaRPr lang="en-GB" sz="2800" b="1" dirty="0" smtClean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845014" y="610536"/>
            <a:ext cx="1569181" cy="1569181"/>
          </a:xfrm>
          <a:prstGeom prst="ellipse">
            <a:avLst/>
          </a:prstGeom>
          <a:gradFill>
            <a:gsLst>
              <a:gs pos="0">
                <a:srgbClr val="0A5079"/>
              </a:gs>
              <a:gs pos="100000">
                <a:srgbClr val="22A6E0"/>
              </a:gs>
            </a:gsLst>
            <a:lin ang="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 smtClean="0">
                <a:solidFill>
                  <a:prstClr val="white"/>
                </a:solidFill>
                <a:cs typeface="Calibri" panose="020F0502020204030204" pitchFamily="34" charset="0"/>
              </a:rPr>
              <a:t>2018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prstClr val="white"/>
                </a:solidFill>
                <a:cs typeface="Calibri" panose="020F0502020204030204" pitchFamily="34" charset="0"/>
              </a:rPr>
              <a:t>3</a:t>
            </a:r>
            <a:r>
              <a:rPr lang="en-GB" sz="1600" b="1" baseline="30000" dirty="0" smtClean="0">
                <a:solidFill>
                  <a:prstClr val="white"/>
                </a:solidFill>
                <a:cs typeface="Calibri" panose="020F0502020204030204" pitchFamily="34" charset="0"/>
              </a:rPr>
              <a:t>rd</a:t>
            </a:r>
            <a:r>
              <a:rPr lang="en-GB" sz="1600" b="1" dirty="0" smtClean="0">
                <a:solidFill>
                  <a:prstClr val="white"/>
                </a:solidFill>
                <a:cs typeface="Calibri" panose="020F0502020204030204" pitchFamily="34" charset="0"/>
              </a:rPr>
              <a:t> HLM </a:t>
            </a:r>
            <a:r>
              <a:rPr lang="en-GB" sz="2800" b="1" dirty="0">
                <a:solidFill>
                  <a:prstClr val="white"/>
                </a:solidFill>
                <a:cs typeface="Calibri" panose="020F0502020204030204" pitchFamily="34" charset="0"/>
                <a:sym typeface="Wingdings"/>
                <a:hlinkClick r:id="rId13"/>
              </a:rPr>
              <a:t></a:t>
            </a:r>
            <a:endParaRPr lang="en-GB" sz="2800" b="1" dirty="0" smtClean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5410" y="5570403"/>
            <a:ext cx="16336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1600" dirty="0" smtClean="0">
                <a:solidFill>
                  <a:prstClr val="black"/>
                </a:solidFill>
              </a:rPr>
              <a:t>2009</a:t>
            </a:r>
            <a:r>
              <a:rPr lang="en-GB" sz="1600" b="1" dirty="0" smtClean="0">
                <a:solidFill>
                  <a:prstClr val="black"/>
                </a:solidFill>
              </a:rPr>
              <a:t> ECOSOC</a:t>
            </a:r>
            <a:r>
              <a:rPr lang="en-GB" sz="1600" dirty="0" smtClean="0">
                <a:solidFill>
                  <a:prstClr val="black"/>
                </a:solidFill>
              </a:rPr>
              <a:t> Doha Declaration on NCDs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49860" y="5530568"/>
            <a:ext cx="18279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1600" dirty="0" smtClean="0">
                <a:solidFill>
                  <a:prstClr val="black"/>
                </a:solidFill>
              </a:rPr>
              <a:t>2007 </a:t>
            </a:r>
            <a:r>
              <a:rPr lang="en-GB" sz="1600" b="1" dirty="0" smtClean="0">
                <a:solidFill>
                  <a:prstClr val="black"/>
                </a:solidFill>
              </a:rPr>
              <a:t>CARICOM </a:t>
            </a:r>
            <a:r>
              <a:rPr lang="en-GB" sz="1600" dirty="0" smtClean="0">
                <a:solidFill>
                  <a:prstClr val="black"/>
                </a:solidFill>
              </a:rPr>
              <a:t>Port-of-Spain Declaration on NCDs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75578" y="5250300"/>
            <a:ext cx="1569600" cy="1569600"/>
          </a:xfrm>
          <a:prstGeom prst="ellipse">
            <a:avLst/>
          </a:prstGeom>
          <a:gradFill>
            <a:gsLst>
              <a:gs pos="0">
                <a:srgbClr val="0A5079"/>
              </a:gs>
              <a:gs pos="100000">
                <a:srgbClr val="22A6E0"/>
              </a:gs>
            </a:gsLst>
            <a:lin ang="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dirty="0" smtClean="0">
                <a:solidFill>
                  <a:prstClr val="white"/>
                </a:solidFill>
                <a:cs typeface="Calibri" panose="020F0502020204030204" pitchFamily="34" charset="0"/>
              </a:rPr>
              <a:t>2011</a:t>
            </a:r>
            <a:br>
              <a:rPr lang="en-GB" sz="3200" b="1" dirty="0" smtClean="0">
                <a:solidFill>
                  <a:prstClr val="white"/>
                </a:solidFill>
                <a:cs typeface="Calibri" panose="020F0502020204030204" pitchFamily="34" charset="0"/>
              </a:rPr>
            </a:br>
            <a:r>
              <a:rPr lang="en-GB" sz="1200" b="1" dirty="0" smtClean="0">
                <a:solidFill>
                  <a:prstClr val="white"/>
                </a:solidFill>
                <a:cs typeface="Calibri" panose="020F0502020204030204" pitchFamily="34" charset="0"/>
              </a:rPr>
              <a:t>Moscow Declaration </a:t>
            </a:r>
            <a:r>
              <a:rPr lang="en-GB" sz="2400" b="1" dirty="0" smtClean="0">
                <a:solidFill>
                  <a:schemeClr val="bg1"/>
                </a:solidFill>
                <a:cs typeface="Calibri" panose="020F0502020204030204" pitchFamily="34" charset="0"/>
                <a:sym typeface="Wingdings"/>
                <a:hlinkClick r:id="rId14"/>
              </a:rPr>
              <a:t></a:t>
            </a:r>
            <a:endParaRPr lang="en-GB" sz="2400" b="1" dirty="0" smtClean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24" name="Picture Placeholder 5"/>
          <p:cNvSpPr txBox="1">
            <a:spLocks/>
          </p:cNvSpPr>
          <p:nvPr/>
        </p:nvSpPr>
        <p:spPr bwMode="gray">
          <a:xfrm>
            <a:off x="7187314" y="6165444"/>
            <a:ext cx="1976400" cy="694800"/>
          </a:xfrm>
          <a:prstGeom prst="rect">
            <a:avLst/>
          </a:prstGeom>
          <a:blipFill dpi="0"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>
                <a:solidFill>
                  <a:prstClr val="white"/>
                </a:solidFill>
              </a:rPr>
              <a:t>.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1" y="200026"/>
            <a:ext cx="9144000" cy="3999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1328" tIns="45664" rIns="91328" bIns="456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hangingPunct="1"/>
            <a:r>
              <a:rPr lang="en-GB" sz="2000" b="1" dirty="0" smtClean="0">
                <a:solidFill>
                  <a:srgbClr val="40C7F4"/>
                </a:solidFill>
                <a:latin typeface="Calibri" pitchFamily="34" charset="0"/>
                <a:cs typeface="Arial" charset="0"/>
              </a:rPr>
              <a:t>Commitments made by world leaders to ↓ premature deaths from #NCDs</a:t>
            </a:r>
            <a:endParaRPr lang="en-US" sz="2000" b="1" dirty="0">
              <a:solidFill>
                <a:srgbClr val="40C7F4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79865" y="3097217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9CDE"/>
                </a:solidFill>
                <a:cs typeface="Calibri" panose="020F0502020204030204" pitchFamily="34" charset="0"/>
                <a:sym typeface="Wingdings"/>
                <a:hlinkClick r:id="rId16"/>
              </a:rPr>
              <a:t></a:t>
            </a:r>
            <a:endParaRPr lang="en-US" dirty="0">
              <a:solidFill>
                <a:srgbClr val="009CD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6712" y="6239069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  <a:hlinkClick r:id="rId17"/>
              </a:rPr>
              <a:t>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935285" y="6280553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  <a:hlinkClick r:id="rId18"/>
              </a:rPr>
              <a:t></a:t>
            </a:r>
            <a:endParaRPr lang="en-US" dirty="0"/>
          </a:p>
        </p:txBody>
      </p:sp>
      <p:cxnSp>
        <p:nvCxnSpPr>
          <p:cNvPr id="2051" name="Straight Arrow Connector 2050"/>
          <p:cNvCxnSpPr/>
          <p:nvPr/>
        </p:nvCxnSpPr>
        <p:spPr>
          <a:xfrm flipH="1" flipV="1">
            <a:off x="7028226" y="1978374"/>
            <a:ext cx="466176" cy="50712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Oval 2051"/>
          <p:cNvSpPr/>
          <p:nvPr/>
        </p:nvSpPr>
        <p:spPr>
          <a:xfrm>
            <a:off x="7248525" y="2377877"/>
            <a:ext cx="1228725" cy="106009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187572" y="5354577"/>
            <a:ext cx="1813053" cy="149133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000625" y="5354577"/>
            <a:ext cx="1813053" cy="149133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1559453" y="6165444"/>
            <a:ext cx="1628119" cy="35622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99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>
            <a:off x="179512" y="3645024"/>
            <a:ext cx="8784976" cy="0"/>
          </a:xfrm>
          <a:prstGeom prst="straightConnector1">
            <a:avLst/>
          </a:prstGeom>
          <a:ln w="63500">
            <a:solidFill>
              <a:srgbClr val="1E7FB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ight Brace 7"/>
          <p:cNvSpPr/>
          <p:nvPr/>
        </p:nvSpPr>
        <p:spPr>
          <a:xfrm>
            <a:off x="7913755" y="1268760"/>
            <a:ext cx="288032" cy="2160240"/>
          </a:xfrm>
          <a:prstGeom prst="rightBrac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7901583" y="3789040"/>
            <a:ext cx="288032" cy="1080504"/>
          </a:xfrm>
          <a:prstGeom prst="rightBrace">
            <a:avLst/>
          </a:prstGeom>
          <a:ln w="635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02261" y="1622410"/>
            <a:ext cx="7920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GB" sz="1100" dirty="0" smtClean="0">
                <a:solidFill>
                  <a:srgbClr val="C00000"/>
                </a:solidFill>
              </a:rPr>
              <a:t>Under the auspices of the President of the UN General Assembly (PGA) </a:t>
            </a:r>
            <a:endParaRPr lang="en-US" sz="11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45803" y="4149080"/>
            <a:ext cx="7920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GB" sz="1100" dirty="0" smtClean="0">
                <a:solidFill>
                  <a:srgbClr val="008000"/>
                </a:solidFill>
              </a:rPr>
              <a:t>Under the auspices of WHO</a:t>
            </a:r>
            <a:endParaRPr lang="en-US" sz="1100" dirty="0">
              <a:solidFill>
                <a:srgbClr val="008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52997" y="621607"/>
            <a:ext cx="2813014" cy="369332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100000">
                <a:srgbClr val="FF0000"/>
              </a:gs>
            </a:gsLst>
            <a:lin ang="18900000" scaled="1"/>
            <a:tileRect/>
          </a:gradFill>
        </p:spPr>
        <p:txBody>
          <a:bodyPr wrap="none" rtlCol="0">
            <a:spAutoFit/>
          </a:bodyPr>
          <a:lstStyle/>
          <a:p>
            <a:pPr algn="r" defTabSz="914400"/>
            <a:r>
              <a:rPr lang="en-GB" b="1" dirty="0" smtClean="0">
                <a:solidFill>
                  <a:schemeClr val="bg1"/>
                </a:solidFill>
              </a:rPr>
              <a:t>Formal preparatory process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81708" y="6419366"/>
            <a:ext cx="2963440" cy="369332"/>
          </a:xfrm>
          <a:prstGeom prst="rect">
            <a:avLst/>
          </a:prstGeom>
          <a:gradFill>
            <a:gsLst>
              <a:gs pos="0">
                <a:srgbClr val="00B050"/>
              </a:gs>
              <a:gs pos="100000">
                <a:srgbClr val="92D050"/>
              </a:gs>
            </a:gsLst>
            <a:lin ang="18900000" scaled="1"/>
          </a:gradFill>
        </p:spPr>
        <p:txBody>
          <a:bodyPr wrap="none" rtlCol="0">
            <a:spAutoFit/>
          </a:bodyPr>
          <a:lstStyle/>
          <a:p>
            <a:pPr algn="r" defTabSz="914400"/>
            <a:r>
              <a:rPr lang="en-GB" b="1" dirty="0" smtClean="0">
                <a:solidFill>
                  <a:schemeClr val="bg1"/>
                </a:solidFill>
              </a:rPr>
              <a:t>Informal preparatory process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479459" y="2255066"/>
            <a:ext cx="1080120" cy="108651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GB" sz="1100" dirty="0" smtClean="0">
                <a:solidFill>
                  <a:prstClr val="white"/>
                </a:solidFill>
              </a:rPr>
              <a:t>SG's progress report on NCDs </a:t>
            </a:r>
            <a:endParaRPr lang="en-US" sz="1100" dirty="0">
              <a:solidFill>
                <a:prstClr val="white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032454" y="3203781"/>
            <a:ext cx="0" cy="40552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290112" y="908720"/>
            <a:ext cx="1080120" cy="108651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GB" sz="1100" dirty="0" smtClean="0">
                <a:solidFill>
                  <a:prstClr val="white"/>
                </a:solidFill>
              </a:rPr>
              <a:t>Co-Facilitators appointed</a:t>
            </a:r>
          </a:p>
          <a:p>
            <a:pPr algn="ctr" defTabSz="914400"/>
            <a:r>
              <a:rPr lang="en-GB" sz="1100" dirty="0" smtClean="0">
                <a:solidFill>
                  <a:prstClr val="white"/>
                </a:solidFill>
              </a:rPr>
              <a:t>(Italy and Uruguay)</a:t>
            </a:r>
            <a:endParaRPr lang="en-US" sz="1100" dirty="0">
              <a:solidFill>
                <a:prstClr val="white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145319" y="1995511"/>
            <a:ext cx="0" cy="161379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225084" y="1995511"/>
            <a:ext cx="0" cy="161379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309966" y="2165946"/>
            <a:ext cx="0" cy="144335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4418354" y="1079155"/>
            <a:ext cx="1080120" cy="108651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GB" sz="1100" dirty="0">
                <a:solidFill>
                  <a:prstClr val="white"/>
                </a:solidFill>
              </a:rPr>
              <a:t>Interactive </a:t>
            </a:r>
            <a:r>
              <a:rPr lang="en-GB" sz="1100" dirty="0" smtClean="0">
                <a:solidFill>
                  <a:prstClr val="white"/>
                </a:solidFill>
              </a:rPr>
              <a:t>hearing</a:t>
            </a:r>
            <a:endParaRPr lang="en-US" sz="1100" dirty="0">
              <a:solidFill>
                <a:prstClr val="white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634876" y="908720"/>
            <a:ext cx="1080120" cy="108651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GB" sz="1100" dirty="0" smtClean="0">
                <a:solidFill>
                  <a:prstClr val="white"/>
                </a:solidFill>
              </a:rPr>
              <a:t>Modalities </a:t>
            </a:r>
            <a:r>
              <a:rPr lang="en-GB" sz="1100" dirty="0">
                <a:solidFill>
                  <a:prstClr val="white"/>
                </a:solidFill>
              </a:rPr>
              <a:t>resolution for HLM3</a:t>
            </a:r>
            <a:endParaRPr lang="en-US" sz="1100" dirty="0">
              <a:solidFill>
                <a:prstClr val="white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5589113" y="1088715"/>
            <a:ext cx="1080120" cy="108651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GB" sz="1100" dirty="0">
                <a:solidFill>
                  <a:prstClr val="white"/>
                </a:solidFill>
              </a:rPr>
              <a:t>Zero draft outcome document</a:t>
            </a:r>
            <a:endParaRPr lang="en-US" sz="1100" dirty="0">
              <a:solidFill>
                <a:prstClr val="white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5757603" y="2115512"/>
            <a:ext cx="0" cy="149350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308304" y="2852936"/>
            <a:ext cx="0" cy="75608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648216" y="5059108"/>
            <a:ext cx="1080120" cy="108651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GB" sz="1100" dirty="0" smtClean="0">
                <a:solidFill>
                  <a:prstClr val="white"/>
                </a:solidFill>
              </a:rPr>
              <a:t>EB142 report on NCDs</a:t>
            </a:r>
          </a:p>
          <a:p>
            <a:pPr algn="ctr" defTabSz="914400"/>
            <a:endParaRPr lang="en-US" sz="1100" dirty="0">
              <a:solidFill>
                <a:prstClr val="white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326913" y="5059108"/>
            <a:ext cx="1080120" cy="108651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GB" sz="1100" dirty="0" smtClean="0">
                <a:solidFill>
                  <a:prstClr val="white"/>
                </a:solidFill>
              </a:rPr>
              <a:t>WHA71 report on NCDs</a:t>
            </a:r>
            <a:endParaRPr lang="en-US" sz="1100" dirty="0">
              <a:solidFill>
                <a:prstClr val="white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079723" y="5059108"/>
            <a:ext cx="1080120" cy="108651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GB" sz="1100" dirty="0" smtClean="0">
                <a:solidFill>
                  <a:prstClr val="white"/>
                </a:solidFill>
              </a:rPr>
              <a:t>WHO Dialogue on Partnerships and Financing NCDs</a:t>
            </a:r>
            <a:endParaRPr lang="en-US" sz="1100" dirty="0">
              <a:solidFill>
                <a:prstClr val="white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1518249" y="3717032"/>
            <a:ext cx="0" cy="1429233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5601128" y="3717032"/>
            <a:ext cx="0" cy="128008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4019684" y="3703080"/>
            <a:ext cx="0" cy="175379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61999" y="6142367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GB" sz="1200" b="1" dirty="0" smtClean="0">
                <a:solidFill>
                  <a:prstClr val="black"/>
                </a:solidFill>
              </a:rPr>
              <a:t>22-27 Jan 2018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991182" y="6142367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GB" sz="1200" b="1" dirty="0" smtClean="0">
                <a:solidFill>
                  <a:prstClr val="black"/>
                </a:solidFill>
              </a:rPr>
              <a:t>9-11 Apr 2018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257857" y="6142367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GB" sz="1200" b="1" dirty="0" smtClean="0">
                <a:solidFill>
                  <a:prstClr val="black"/>
                </a:solidFill>
              </a:rPr>
              <a:t>21-26 May 2018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5" name="Text Box 22"/>
          <p:cNvSpPr txBox="1">
            <a:spLocks noChangeArrowheads="1"/>
          </p:cNvSpPr>
          <p:nvPr/>
        </p:nvSpPr>
        <p:spPr bwMode="auto">
          <a:xfrm>
            <a:off x="1" y="200026"/>
            <a:ext cx="9144000" cy="3999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1328" tIns="45664" rIns="91328" bIns="456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hangingPunct="1"/>
            <a:r>
              <a:rPr lang="en-GB" sz="2000" b="1" dirty="0" smtClean="0">
                <a:solidFill>
                  <a:srgbClr val="40C7F4"/>
                </a:solidFill>
                <a:latin typeface="Calibri" pitchFamily="34" charset="0"/>
                <a:cs typeface="Arial" charset="0"/>
              </a:rPr>
              <a:t>Preparatory process leading to #HLM3 #NCDs</a:t>
            </a:r>
            <a:endParaRPr lang="en-US" sz="2000" b="1" dirty="0">
              <a:solidFill>
                <a:srgbClr val="40C7F4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6773483" y="5059108"/>
            <a:ext cx="1080120" cy="108651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GB" sz="1100" dirty="0" smtClean="0">
                <a:solidFill>
                  <a:prstClr val="white"/>
                </a:solidFill>
              </a:rPr>
              <a:t>Report of the WHO Independent Commission on NCDs</a:t>
            </a:r>
            <a:endParaRPr lang="en-US" sz="1100" dirty="0">
              <a:solidFill>
                <a:prstClr val="white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717797" y="2255066"/>
            <a:ext cx="1080120" cy="108651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GB" sz="1100" dirty="0">
                <a:solidFill>
                  <a:prstClr val="white"/>
                </a:solidFill>
              </a:rPr>
              <a:t>ESOSOC Progress report Task Force NCDs</a:t>
            </a:r>
            <a:endParaRPr lang="en-US" sz="1100" dirty="0">
              <a:solidFill>
                <a:prstClr val="white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4253486" y="2385165"/>
            <a:ext cx="0" cy="1224136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5554001" y="5059108"/>
            <a:ext cx="1080120" cy="1086510"/>
          </a:xfrm>
          <a:prstGeom prst="roundRect">
            <a:avLst/>
          </a:prstGeom>
          <a:ln>
            <a:solidFill>
              <a:srgbClr val="009CDE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GB" sz="1100" dirty="0" smtClean="0">
                <a:solidFill>
                  <a:srgbClr val="009CDE"/>
                </a:solidFill>
              </a:rPr>
              <a:t>WHO</a:t>
            </a:r>
            <a:br>
              <a:rPr lang="en-GB" sz="1100" dirty="0" smtClean="0">
                <a:solidFill>
                  <a:srgbClr val="009CDE"/>
                </a:solidFill>
              </a:rPr>
            </a:br>
            <a:r>
              <a:rPr lang="en-GB" sz="1100" dirty="0" smtClean="0">
                <a:solidFill>
                  <a:srgbClr val="009CDE"/>
                </a:solidFill>
              </a:rPr>
              <a:t>Business Case on NCDs</a:t>
            </a:r>
            <a:endParaRPr lang="en-US" sz="1100" dirty="0">
              <a:solidFill>
                <a:srgbClr val="009CD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5601128" y="4958900"/>
            <a:ext cx="23447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5999015" y="4958900"/>
            <a:ext cx="0" cy="1122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7168544" y="4958900"/>
            <a:ext cx="0" cy="1122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7956141" y="4983952"/>
            <a:ext cx="0" cy="1122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4610285" y="3717032"/>
            <a:ext cx="0" cy="146557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100536" y="3881722"/>
            <a:ext cx="1080120" cy="1086510"/>
          </a:xfrm>
          <a:prstGeom prst="roundRect">
            <a:avLst/>
          </a:prstGeom>
          <a:solidFill>
            <a:srgbClr val="009CDE"/>
          </a:solidFill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GB" sz="1100" dirty="0" smtClean="0">
                <a:solidFill>
                  <a:schemeClr val="bg1"/>
                </a:solidFill>
              </a:rPr>
              <a:t>Montevideo NCDs Roadmap 2018-2030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23963" y="612075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GB" sz="1200" b="1" dirty="0" smtClean="0">
                <a:solidFill>
                  <a:prstClr val="black"/>
                </a:solidFill>
              </a:rPr>
              <a:t>26 Jan 2018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322825" y="2022644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GB" sz="1200" b="1" dirty="0" smtClean="0">
                <a:solidFill>
                  <a:prstClr val="black"/>
                </a:solidFill>
              </a:rPr>
              <a:t>12 Apr 2018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478999" y="612075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GB" sz="1200" b="1" dirty="0" smtClean="0">
                <a:solidFill>
                  <a:prstClr val="black"/>
                </a:solidFill>
              </a:rPr>
              <a:t>12 Apr 2018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" name="AutoShape 2" descr="Image result for president of the un general assembl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659172" y="2114279"/>
            <a:ext cx="1291278" cy="1291278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27 Sep</a:t>
            </a:r>
            <a:br>
              <a:rPr lang="en-GB" sz="1600" dirty="0" smtClean="0">
                <a:solidFill>
                  <a:schemeClr val="bg1"/>
                </a:solidFill>
              </a:rPr>
            </a:br>
            <a:r>
              <a:rPr lang="en-GB" sz="1600" dirty="0" smtClean="0">
                <a:solidFill>
                  <a:schemeClr val="bg1"/>
                </a:solidFill>
              </a:rPr>
              <a:t>HLM3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749455" y="6142367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GB" sz="1200" b="1" dirty="0" smtClean="0">
                <a:solidFill>
                  <a:prstClr val="black"/>
                </a:solidFill>
              </a:rPr>
              <a:t>1 June 2018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533636" y="6142367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GB" sz="1200" b="1" dirty="0" smtClean="0">
                <a:solidFill>
                  <a:prstClr val="black"/>
                </a:solidFill>
              </a:rPr>
              <a:t>20 May 2018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336374" y="821625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GB" sz="1200" b="1" dirty="0" smtClean="0">
                <a:solidFill>
                  <a:prstClr val="black"/>
                </a:solidFill>
              </a:rPr>
              <a:t>5 July 2018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-28437" y="3655455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GB" sz="1200" b="1" dirty="0" smtClean="0">
                <a:solidFill>
                  <a:prstClr val="black"/>
                </a:solidFill>
              </a:rPr>
              <a:t>18 Oct 2018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1051" y="2973710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  <a:hlinkClick r:id="rId2"/>
              </a:rPr>
              <a:t>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940569" y="643209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  <a:hlinkClick r:id="rId3"/>
              </a:rPr>
              <a:t>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2186365" y="643209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  <a:hlinkClick r:id="rId4"/>
              </a:rPr>
              <a:t>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3422636" y="643209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  <a:hlinkClick r:id="rId5"/>
              </a:rPr>
              <a:t>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4658906" y="643209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  <a:hlinkClick r:id="rId6"/>
              </a:rPr>
              <a:t>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7066520" y="3675821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  <a:hlinkClick r:id="rId7"/>
              </a:rPr>
              <a:t>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6928658" y="456457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  <a:hlinkClick r:id="rId8"/>
              </a:rPr>
              <a:t>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3787" y="4930905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  <a:hlinkClick r:id="rId9"/>
              </a:rPr>
              <a:t>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3899" y="1984725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  <a:hlinkClick r:id="rId10"/>
              </a:rPr>
              <a:t>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731038" y="2013119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  <a:hlinkClick r:id="rId11"/>
              </a:rPr>
              <a:t>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85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2"/>
          <p:cNvSpPr txBox="1">
            <a:spLocks noChangeArrowheads="1"/>
          </p:cNvSpPr>
          <p:nvPr/>
        </p:nvSpPr>
        <p:spPr bwMode="auto">
          <a:xfrm>
            <a:off x="1" y="200026"/>
            <a:ext cx="9144000" cy="3999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1328" tIns="45664" rIns="91328" bIns="456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hangingPunct="1"/>
            <a:r>
              <a:rPr lang="en-GB" sz="2000" b="1" dirty="0" smtClean="0">
                <a:solidFill>
                  <a:srgbClr val="009CDE"/>
                </a:solidFill>
                <a:latin typeface="Calibri" pitchFamily="34" charset="0"/>
                <a:cs typeface="Arial" charset="0"/>
              </a:rPr>
              <a:t>Possible inputs into the negotiations</a:t>
            </a:r>
            <a:endParaRPr lang="en-US" sz="2000" dirty="0">
              <a:solidFill>
                <a:srgbClr val="009CDE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9588" y="981075"/>
            <a:ext cx="8429625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09CDE"/>
                </a:solidFill>
              </a:rPr>
              <a:t>Commitments and recommendations:</a:t>
            </a:r>
            <a:endParaRPr lang="en-US" dirty="0">
              <a:solidFill>
                <a:srgbClr val="009CDE"/>
              </a:solidFill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dirty="0"/>
              <a:t>2011 Political Declaration </a:t>
            </a:r>
            <a:r>
              <a:rPr lang="en-GB" dirty="0">
                <a:sym typeface="Wingdings"/>
                <a:hlinkClick r:id="rId2"/>
              </a:rPr>
              <a:t></a:t>
            </a:r>
            <a:r>
              <a:rPr lang="en-GB" dirty="0">
                <a:sym typeface="Wingdings"/>
              </a:rPr>
              <a:t> and 2014 Outcome Document </a:t>
            </a:r>
            <a:r>
              <a:rPr lang="en-GB" dirty="0" smtClean="0">
                <a:sym typeface="Wingdings"/>
                <a:hlinkClick r:id="rId2"/>
              </a:rPr>
              <a:t></a:t>
            </a:r>
            <a:endParaRPr lang="en-GB" dirty="0" smtClean="0"/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dirty="0">
                <a:sym typeface="Wingdings"/>
              </a:rPr>
              <a:t>WHO Best buys and other recommended interventions </a:t>
            </a:r>
            <a:r>
              <a:rPr lang="en-GB" dirty="0" smtClean="0">
                <a:sym typeface="Wingdings"/>
                <a:hlinkClick r:id="rId3"/>
              </a:rPr>
              <a:t></a:t>
            </a:r>
            <a:endParaRPr lang="en-GB" dirty="0" smtClean="0"/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dirty="0"/>
              <a:t>UN Secretary-General's report (</a:t>
            </a:r>
            <a:r>
              <a:rPr lang="en-GB" b="1" dirty="0">
                <a:solidFill>
                  <a:srgbClr val="C00000"/>
                </a:solidFill>
              </a:rPr>
              <a:t>19</a:t>
            </a:r>
            <a:r>
              <a:rPr lang="en-GB" dirty="0"/>
              <a:t> recommendations) </a:t>
            </a:r>
            <a:r>
              <a:rPr lang="en-GB" dirty="0" smtClean="0">
                <a:sym typeface="Wingdings"/>
                <a:hlinkClick r:id="rId4"/>
              </a:rPr>
              <a:t></a:t>
            </a:r>
            <a:endParaRPr lang="en-GB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dirty="0" smtClean="0"/>
              <a:t>WHO/Graduate </a:t>
            </a:r>
            <a:r>
              <a:rPr lang="en-GB" dirty="0"/>
              <a:t>Institute Meeting (</a:t>
            </a:r>
            <a:r>
              <a:rPr lang="en-GB" b="1" dirty="0">
                <a:solidFill>
                  <a:srgbClr val="C00000"/>
                </a:solidFill>
              </a:rPr>
              <a:t>18</a:t>
            </a:r>
            <a:r>
              <a:rPr lang="en-GB" dirty="0"/>
              <a:t> recommendations</a:t>
            </a:r>
            <a:r>
              <a:rPr lang="en-GB" dirty="0" smtClean="0"/>
              <a:t>) </a:t>
            </a:r>
            <a:r>
              <a:rPr lang="en-US" dirty="0">
                <a:sym typeface="Wingdings"/>
                <a:hlinkClick r:id="rId5"/>
              </a:rPr>
              <a:t></a:t>
            </a:r>
            <a:r>
              <a:rPr lang="en-GB" dirty="0" smtClean="0"/>
              <a:t> </a:t>
            </a:r>
            <a:endParaRPr lang="en-US" dirty="0" smtClean="0"/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Montevideo Roadmap 2018-2030 on NCDs as a sustainable development priority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b="1" dirty="0" smtClean="0">
                <a:solidFill>
                  <a:srgbClr val="C00000"/>
                </a:solidFill>
              </a:rPr>
              <a:t>10</a:t>
            </a:r>
            <a:r>
              <a:rPr lang="en-US" dirty="0" smtClean="0"/>
              <a:t> recommendations) </a:t>
            </a:r>
            <a:r>
              <a:rPr lang="en-US" dirty="0" smtClean="0">
                <a:sym typeface="Wingdings"/>
                <a:hlinkClick r:id="rId6"/>
              </a:rPr>
              <a:t></a:t>
            </a:r>
            <a:endParaRPr lang="en-US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dirty="0" smtClean="0"/>
              <a:t>WHO </a:t>
            </a:r>
            <a:r>
              <a:rPr lang="en-GB" dirty="0"/>
              <a:t>Global </a:t>
            </a:r>
            <a:r>
              <a:rPr lang="en-GB" dirty="0" smtClean="0"/>
              <a:t>Dialogue on Partnerships for Sustainable Financing of NCDs </a:t>
            </a:r>
            <a:r>
              <a:rPr lang="en-GB" dirty="0">
                <a:sym typeface="Wingdings"/>
                <a:hlinkClick r:id="rId7"/>
              </a:rPr>
              <a:t></a:t>
            </a:r>
            <a:endParaRPr lang="en-GB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dirty="0"/>
              <a:t>WHO </a:t>
            </a:r>
            <a:r>
              <a:rPr lang="en-GB" dirty="0" smtClean="0"/>
              <a:t>Global Investment Case "Saving Lives, Spending Less" (20 May 2018) </a:t>
            </a:r>
            <a:r>
              <a:rPr lang="en-GB" dirty="0">
                <a:sym typeface="Wingdings"/>
                <a:hlinkClick r:id="rId8"/>
              </a:rPr>
              <a:t></a:t>
            </a:r>
            <a:endParaRPr lang="en-GB" dirty="0" smtClean="0"/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dirty="0" smtClean="0"/>
              <a:t>Report "Time to deliver" of the WHO Independent High-level Commission on NCDs (</a:t>
            </a:r>
            <a:r>
              <a:rPr lang="en-GB" b="1" dirty="0" smtClean="0">
                <a:solidFill>
                  <a:srgbClr val="C00000"/>
                </a:solidFill>
              </a:rPr>
              <a:t>6</a:t>
            </a:r>
            <a:r>
              <a:rPr lang="en-GB" dirty="0" smtClean="0"/>
              <a:t> recommendations) </a:t>
            </a:r>
            <a:r>
              <a:rPr lang="en-GB" dirty="0">
                <a:sym typeface="Wingdings"/>
                <a:hlinkClick r:id="rId9"/>
              </a:rPr>
              <a:t></a:t>
            </a:r>
            <a:endParaRPr lang="en-GB" dirty="0" smtClean="0"/>
          </a:p>
          <a:p>
            <a:pPr marL="361950" lvl="0" indent="-3619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dirty="0" smtClean="0"/>
              <a:t>WHO Think Piece: Why is 2018 important for NCDs? </a:t>
            </a:r>
            <a:r>
              <a:rPr lang="en-GB" dirty="0" smtClean="0">
                <a:sym typeface="Wingdings"/>
                <a:hlinkClick r:id="rId10"/>
              </a:rPr>
              <a:t></a:t>
            </a:r>
            <a:endParaRPr lang="en-GB" dirty="0" smtClean="0">
              <a:sym typeface="Wingdings"/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US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arenR" startAt="17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68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858" y="359019"/>
            <a:ext cx="4259641" cy="616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1296" y="359019"/>
            <a:ext cx="4518404" cy="616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333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who.int/campaigns/world-health-day/who_000166.jpg?ua=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1152525" y="419100"/>
            <a:ext cx="6838949" cy="1267050"/>
          </a:xfrm>
          <a:prstGeom prst="rect">
            <a:avLst/>
          </a:prstGeom>
          <a:noFill/>
          <a:ln w="2540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anchor="ctr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marL="360363" indent="-179388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7087" indent="-2857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9513" indent="-2857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6075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2163" indent="-358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3200" b="1" dirty="0" smtClean="0">
                <a:solidFill>
                  <a:srgbClr val="40C7F4"/>
                </a:solidFill>
                <a:latin typeface="+mj-lt"/>
              </a:rPr>
              <a:t>#UNGA #HLM3 #NCDs: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3200" b="1" dirty="0" smtClean="0">
                <a:solidFill>
                  <a:srgbClr val="40C7F4"/>
                </a:solidFill>
                <a:latin typeface="+mj-lt"/>
              </a:rPr>
              <a:t>(New York, 27 September 2018)</a:t>
            </a:r>
            <a:endParaRPr lang="en-US" sz="3200" b="1" dirty="0">
              <a:solidFill>
                <a:srgbClr val="40C7F4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2025" y="400050"/>
            <a:ext cx="7524750" cy="6010275"/>
          </a:xfrm>
          <a:prstGeom prst="rect">
            <a:avLst/>
          </a:prstGeom>
          <a:noFill/>
          <a:ln w="254000">
            <a:solidFill>
              <a:srgbClr val="871A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152525" y="4819650"/>
            <a:ext cx="6838949" cy="1267050"/>
          </a:xfrm>
          <a:prstGeom prst="rect">
            <a:avLst/>
          </a:prstGeom>
          <a:noFill/>
          <a:ln w="2540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anchor="ctr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marL="360363" indent="-179388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7087" indent="-2857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9513" indent="-2857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6075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2163" indent="-358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3200" b="1" dirty="0" smtClean="0">
                <a:solidFill>
                  <a:srgbClr val="40C7F4"/>
                </a:solidFill>
                <a:latin typeface="+mj-lt"/>
              </a:rPr>
              <a:t>Douglas Bettcher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3200" b="1" dirty="0" smtClean="0">
                <a:solidFill>
                  <a:srgbClr val="40C7F4"/>
                </a:solidFill>
                <a:latin typeface="+mj-lt"/>
              </a:rPr>
              <a:t>Director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3200" b="1" dirty="0" smtClean="0">
                <a:solidFill>
                  <a:srgbClr val="40C7F4"/>
                </a:solidFill>
                <a:latin typeface="+mj-lt"/>
              </a:rPr>
              <a:t>WHO</a:t>
            </a:r>
            <a:endParaRPr lang="en-US" sz="3200" b="1" dirty="0">
              <a:solidFill>
                <a:srgbClr val="40C7F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192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GB" sz="4000" dirty="0">
                <a:solidFill>
                  <a:srgbClr val="99003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Health impact and economic returns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064" y="1335539"/>
            <a:ext cx="8028384" cy="5222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102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7425456" cy="6682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014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88640"/>
            <a:ext cx="7875413" cy="6480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431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00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493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7146784" cy="63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92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smtClean="0">
                <a:solidFill>
                  <a:prstClr val="black"/>
                </a:solidFill>
              </a:rPr>
              <a:pPr/>
              <a:t>25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1" y="3579355"/>
            <a:ext cx="8884118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009CDE"/>
                </a:solidFill>
              </a:rPr>
              <a:t>Who?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prstClr val="black"/>
                </a:solidFill>
              </a:rPr>
              <a:t>5 Co-Chairs + 26 Commissioners </a:t>
            </a:r>
            <a:r>
              <a:rPr lang="en-GB" sz="1600" dirty="0" smtClean="0">
                <a:solidFill>
                  <a:prstClr val="black"/>
                </a:solidFill>
                <a:sym typeface="Wingdings"/>
                <a:hlinkClick r:id="rId3"/>
              </a:rPr>
              <a:t></a:t>
            </a:r>
            <a:endParaRPr lang="en-GB" sz="1600" dirty="0" smtClean="0">
              <a:solidFill>
                <a:prstClr val="black"/>
              </a:solidFill>
            </a:endParaRPr>
          </a:p>
          <a:p>
            <a:endParaRPr lang="en-GB" sz="1600" dirty="0" smtClean="0">
              <a:solidFill>
                <a:srgbClr val="009CDE"/>
              </a:solidFill>
            </a:endParaRPr>
          </a:p>
          <a:p>
            <a:r>
              <a:rPr lang="en-GB" sz="1600" b="1" dirty="0" smtClean="0">
                <a:solidFill>
                  <a:srgbClr val="009CDE"/>
                </a:solidFill>
              </a:rPr>
              <a:t>Objectives</a:t>
            </a:r>
          </a:p>
          <a:p>
            <a:pPr marL="285750" indent="-285750">
              <a:buClr>
                <a:srgbClr val="009CDE"/>
              </a:buClr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prstClr val="black"/>
                </a:solidFill>
              </a:rPr>
              <a:t>Provide the WHO Director-General with </a:t>
            </a:r>
            <a:r>
              <a:rPr lang="en-GB" sz="1600" b="1" dirty="0" smtClean="0">
                <a:solidFill>
                  <a:prstClr val="black"/>
                </a:solidFill>
              </a:rPr>
              <a:t>bold recommendations</a:t>
            </a:r>
            <a:r>
              <a:rPr lang="en-GB" sz="1600" dirty="0" smtClean="0">
                <a:solidFill>
                  <a:prstClr val="black"/>
                </a:solidFill>
              </a:rPr>
              <a:t> on how to transform new opportunities into action that addresses implementation gaps to reach SDG target 3.4 on NCDs.</a:t>
            </a:r>
          </a:p>
          <a:p>
            <a:endParaRPr lang="en-GB" sz="1600" dirty="0">
              <a:solidFill>
                <a:prstClr val="black"/>
              </a:solidFill>
            </a:endParaRPr>
          </a:p>
          <a:p>
            <a:r>
              <a:rPr lang="en-GB" sz="1600" b="1" dirty="0" smtClean="0">
                <a:solidFill>
                  <a:srgbClr val="009CDE"/>
                </a:solidFill>
              </a:rPr>
              <a:t>Why?</a:t>
            </a:r>
          </a:p>
          <a:p>
            <a:pPr marL="285750" indent="-285750">
              <a:buClr>
                <a:srgbClr val="009CDE"/>
              </a:buClr>
              <a:buFont typeface="Wingdings" panose="05000000000000000000" pitchFamily="2" charset="2"/>
              <a:buChar char="§"/>
            </a:pPr>
            <a:r>
              <a:rPr lang="en-GB" sz="1600" b="1" dirty="0" smtClean="0">
                <a:solidFill>
                  <a:prstClr val="black"/>
                </a:solidFill>
              </a:rPr>
              <a:t>New thinking</a:t>
            </a:r>
            <a:r>
              <a:rPr lang="en-GB" sz="1600" dirty="0" smtClean="0">
                <a:solidFill>
                  <a:prstClr val="black"/>
                </a:solidFill>
              </a:rPr>
              <a:t>: Report serves as an input into the preparatory process for the third High-level Meeting on NCDs.</a:t>
            </a:r>
          </a:p>
          <a:p>
            <a:pPr marL="285750" indent="-285750">
              <a:buClr>
                <a:srgbClr val="009CDE"/>
              </a:buClr>
              <a:buFont typeface="Wingdings" panose="05000000000000000000" pitchFamily="2" charset="2"/>
              <a:buChar char="§"/>
            </a:pPr>
            <a:r>
              <a:rPr lang="en-GB" sz="1600" b="1" dirty="0" smtClean="0">
                <a:solidFill>
                  <a:prstClr val="black"/>
                </a:solidFill>
              </a:rPr>
              <a:t>New platform</a:t>
            </a:r>
            <a:r>
              <a:rPr lang="en-GB" sz="1600" dirty="0" smtClean="0">
                <a:solidFill>
                  <a:prstClr val="black"/>
                </a:solidFill>
              </a:rPr>
              <a:t>: Get Heads of State and Government and Heads of UN Agencies to attend the third High-level Meeting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1" y="200026"/>
            <a:ext cx="9144000" cy="3999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1328" tIns="45664" rIns="91328" bIns="456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hangingPunct="1"/>
            <a:r>
              <a:rPr lang="en-GB" sz="2000" b="1" dirty="0" smtClean="0">
                <a:solidFill>
                  <a:srgbClr val="009CDE"/>
                </a:solidFill>
                <a:latin typeface="Calibri" pitchFamily="34" charset="0"/>
                <a:cs typeface="Arial" charset="0"/>
              </a:rPr>
              <a:t>WHO Independent High-level Commission on NCDs</a:t>
            </a:r>
            <a:endParaRPr lang="en-US" sz="2000" b="1" dirty="0">
              <a:solidFill>
                <a:srgbClr val="009CDE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396" y="1073081"/>
            <a:ext cx="1683055" cy="17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-197349" y="2723348"/>
            <a:ext cx="2856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prstClr val="black"/>
                </a:solidFill>
              </a:rPr>
              <a:t>President</a:t>
            </a:r>
          </a:p>
          <a:p>
            <a:pPr algn="ctr"/>
            <a:r>
              <a:rPr lang="en-GB" sz="1600" dirty="0" smtClean="0">
                <a:solidFill>
                  <a:prstClr val="black"/>
                </a:solidFill>
              </a:rPr>
              <a:t>Sri Lanka</a:t>
            </a:r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2057" name="Picture 9" descr="https://www.itu.int/en/ict-sdg-award/2015/PublishingImages/uruguay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2942" y="1073081"/>
            <a:ext cx="1280899" cy="17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ttps://upload.wikimedia.org/wikipedia/commons/thumb/5/59/%D0%92%D0%B5%D1%80%D0%BE%D0%BD%D0%B8%D0%BA%D0%B0_%D0%A1%D0%BA%D0%B2%D0%BE%D1%80%D1%86%D0%BE%D0%B2%D0%B0%2C_2014.jpeg/220px-%D0%92%D0%B5%D1%80%D0%BE%D0%BD%D0%B8%D0%BA%D0%B0_%D0%A1%D0%BA%D0%B2%D0%BE%D1%80%D1%86%D0%BE%D0%B2%D0%B0%2C_2014.jpe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9590" y="1073081"/>
            <a:ext cx="1201917" cy="17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https://c.tribune.com.pk/2017/10/1527878-drsanianishtar-1507804710-939-640x48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999" y="1073081"/>
            <a:ext cx="2280000" cy="17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393262" y="2723348"/>
            <a:ext cx="2856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prstClr val="black"/>
                </a:solidFill>
              </a:rPr>
              <a:t>President</a:t>
            </a:r>
          </a:p>
          <a:p>
            <a:pPr algn="ctr"/>
            <a:r>
              <a:rPr lang="en-GB" sz="1600" dirty="0" smtClean="0">
                <a:solidFill>
                  <a:prstClr val="black"/>
                </a:solidFill>
              </a:rPr>
              <a:t>Uruguay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50156" y="2775477"/>
            <a:ext cx="2856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prstClr val="black"/>
                </a:solidFill>
              </a:rPr>
              <a:t>Minister of Health</a:t>
            </a:r>
          </a:p>
          <a:p>
            <a:pPr algn="ctr"/>
            <a:r>
              <a:rPr lang="en-GB" sz="1600" dirty="0" smtClean="0">
                <a:solidFill>
                  <a:prstClr val="black"/>
                </a:solidFill>
              </a:rPr>
              <a:t>Russian Federation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24933" y="2750318"/>
            <a:ext cx="2856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prstClr val="black"/>
                </a:solidFill>
              </a:rPr>
              <a:t>President of</a:t>
            </a:r>
          </a:p>
          <a:p>
            <a:pPr algn="ctr"/>
            <a:r>
              <a:rPr lang="en-GB" sz="1600" dirty="0" smtClean="0">
                <a:solidFill>
                  <a:prstClr val="black"/>
                </a:solidFill>
              </a:rPr>
              <a:t>Finland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86999" y="2727559"/>
            <a:ext cx="2280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prstClr val="black"/>
                </a:solidFill>
              </a:rPr>
              <a:t>Sania Nishtar</a:t>
            </a:r>
          </a:p>
          <a:p>
            <a:pPr algn="ctr"/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1026" name="Picture 2" descr="Image result for president of finland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9333" y="1073081"/>
            <a:ext cx="1434766" cy="164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8920" y="697428"/>
            <a:ext cx="1150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prstClr val="black"/>
                </a:solidFill>
              </a:rPr>
              <a:t>Co-Chairs: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81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76850" y="147965"/>
            <a:ext cx="222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June 2018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83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3375" y="19050"/>
            <a:ext cx="8715375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b="1" dirty="0" smtClean="0">
                <a:solidFill>
                  <a:srgbClr val="C00000"/>
                </a:solidFill>
              </a:rPr>
              <a:t>Challenges to implementation: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marL="542925" indent="-542925">
              <a:spcAft>
                <a:spcPts val="1200"/>
              </a:spcAft>
              <a:buFont typeface="+mj-lt"/>
              <a:buAutoNum type="arabicParenR"/>
            </a:pPr>
            <a:r>
              <a:rPr lang="en-US" sz="2800" dirty="0" smtClean="0"/>
              <a:t>Lack </a:t>
            </a:r>
            <a:r>
              <a:rPr lang="en-US" sz="2800" dirty="0"/>
              <a:t>of political will, commitment, capacity, and action </a:t>
            </a:r>
            <a:endParaRPr lang="en-US" sz="2800" dirty="0" smtClean="0"/>
          </a:p>
          <a:p>
            <a:pPr marL="542925" indent="-542925">
              <a:spcAft>
                <a:spcPts val="1200"/>
              </a:spcAft>
              <a:buFont typeface="+mj-lt"/>
              <a:buAutoNum type="arabicParenR"/>
            </a:pPr>
            <a:r>
              <a:rPr lang="en-US" sz="2800" dirty="0" smtClean="0"/>
              <a:t>Lack </a:t>
            </a:r>
            <a:r>
              <a:rPr lang="en-US" sz="2800" dirty="0"/>
              <a:t>of policies and plans for NCDs </a:t>
            </a:r>
            <a:endParaRPr lang="en-US" sz="2800" dirty="0" smtClean="0"/>
          </a:p>
          <a:p>
            <a:pPr marL="542925" indent="-542925">
              <a:spcAft>
                <a:spcPts val="1200"/>
              </a:spcAft>
              <a:buFont typeface="+mj-lt"/>
              <a:buAutoNum type="arabicParenR"/>
            </a:pPr>
            <a:r>
              <a:rPr lang="en-US" sz="2800" dirty="0" smtClean="0"/>
              <a:t>Difficulties </a:t>
            </a:r>
            <a:r>
              <a:rPr lang="en-US" sz="2800" dirty="0"/>
              <a:t>in priority-setting </a:t>
            </a:r>
            <a:endParaRPr lang="en-US" sz="2800" dirty="0" smtClean="0"/>
          </a:p>
          <a:p>
            <a:pPr marL="542925" indent="-542925">
              <a:spcAft>
                <a:spcPts val="1200"/>
              </a:spcAft>
              <a:buFont typeface="+mj-lt"/>
              <a:buAutoNum type="arabicParenR"/>
            </a:pPr>
            <a:r>
              <a:rPr lang="en-US" sz="2800" dirty="0" smtClean="0"/>
              <a:t>Impact </a:t>
            </a:r>
            <a:r>
              <a:rPr lang="en-US" sz="2800" dirty="0"/>
              <a:t>of economic, commercial, and market factors </a:t>
            </a:r>
            <a:endParaRPr lang="en-US" sz="2800" dirty="0" smtClean="0"/>
          </a:p>
          <a:p>
            <a:pPr marL="542925" indent="-542925">
              <a:spcAft>
                <a:spcPts val="1200"/>
              </a:spcAft>
              <a:buFont typeface="+mj-lt"/>
              <a:buAutoNum type="arabicParenR"/>
            </a:pPr>
            <a:r>
              <a:rPr lang="en-US" sz="2800" dirty="0" smtClean="0"/>
              <a:t>Insufficient </a:t>
            </a:r>
            <a:r>
              <a:rPr lang="en-US" sz="2800" dirty="0"/>
              <a:t>technical and operational capacity </a:t>
            </a:r>
            <a:endParaRPr lang="en-US" sz="2800" dirty="0" smtClean="0"/>
          </a:p>
          <a:p>
            <a:pPr marL="542925" indent="-542925">
              <a:spcAft>
                <a:spcPts val="1200"/>
              </a:spcAft>
              <a:buFont typeface="+mj-lt"/>
              <a:buAutoNum type="arabicParenR"/>
            </a:pPr>
            <a:r>
              <a:rPr lang="en-US" sz="2800" dirty="0" smtClean="0"/>
              <a:t>Insufficient </a:t>
            </a:r>
            <a:r>
              <a:rPr lang="en-US" sz="2800" dirty="0"/>
              <a:t>(domestic and international) financing to scale up national NCD </a:t>
            </a:r>
            <a:r>
              <a:rPr lang="en-US" sz="2800" dirty="0" smtClean="0"/>
              <a:t>responses</a:t>
            </a:r>
          </a:p>
          <a:p>
            <a:pPr marL="542925" indent="-542925">
              <a:spcAft>
                <a:spcPts val="1200"/>
              </a:spcAft>
              <a:buFont typeface="+mj-lt"/>
              <a:buAutoNum type="arabicParenR"/>
            </a:pPr>
            <a:r>
              <a:rPr lang="en-US" sz="2800" dirty="0" smtClean="0"/>
              <a:t>Lack </a:t>
            </a:r>
            <a:r>
              <a:rPr lang="en-US" sz="2800" dirty="0"/>
              <a:t>of accountability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722" y="4998421"/>
            <a:ext cx="1320863" cy="1800000"/>
          </a:xfrm>
          <a:prstGeom prst="rect">
            <a:avLst/>
          </a:prstGeom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1650" y="4998421"/>
            <a:ext cx="3008362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714" y="4998421"/>
            <a:ext cx="3314942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407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26" y="0"/>
            <a:ext cx="8743949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b="1" dirty="0" smtClean="0">
                <a:solidFill>
                  <a:srgbClr val="C00000"/>
                </a:solidFill>
              </a:rPr>
              <a:t>Six recommendations: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arenR"/>
            </a:pPr>
            <a:r>
              <a:rPr lang="en-US" dirty="0"/>
              <a:t>Heads of State and Government should take </a:t>
            </a:r>
            <a:r>
              <a:rPr lang="en-US" b="1" dirty="0"/>
              <a:t>responsibility</a:t>
            </a:r>
            <a:r>
              <a:rPr lang="en-US" dirty="0"/>
              <a:t> for the NCD agenda, rather than delegating it to ministers of health alone, as it requires collaboration and cooperation across many sectors.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arenR"/>
            </a:pPr>
            <a:r>
              <a:rPr lang="en-US" dirty="0"/>
              <a:t>Governments should identify and implement a specific </a:t>
            </a:r>
            <a:r>
              <a:rPr lang="en-US" b="1" dirty="0"/>
              <a:t>set of priorities</a:t>
            </a:r>
            <a:r>
              <a:rPr lang="en-US" dirty="0"/>
              <a:t> within the overall NCD and mental health agenda, based on public health needs.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arenR"/>
            </a:pPr>
            <a:r>
              <a:rPr lang="en-US" dirty="0"/>
              <a:t>Governments should reorient health systems to include NCDs prevention and control and mental health services in their </a:t>
            </a:r>
            <a:r>
              <a:rPr lang="en-US" b="1" dirty="0"/>
              <a:t>universal health coverage</a:t>
            </a:r>
            <a:r>
              <a:rPr lang="en-US" dirty="0"/>
              <a:t> policies and plans.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arenR"/>
            </a:pPr>
            <a:r>
              <a:rPr lang="en-US" dirty="0"/>
              <a:t>Governments should increase effective </a:t>
            </a:r>
            <a:r>
              <a:rPr lang="en-US" b="1" dirty="0"/>
              <a:t>regulation</a:t>
            </a:r>
            <a:r>
              <a:rPr lang="en-US" dirty="0"/>
              <a:t>, </a:t>
            </a:r>
            <a:r>
              <a:rPr lang="en-US" dirty="0" smtClean="0"/>
              <a:t>and appropriate </a:t>
            </a:r>
            <a:r>
              <a:rPr lang="en-US" b="1" dirty="0"/>
              <a:t>engagement with the private sector</a:t>
            </a:r>
            <a:r>
              <a:rPr lang="en-US" dirty="0"/>
              <a:t>, academia, civil society, and communities.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arenR"/>
            </a:pPr>
            <a:r>
              <a:rPr lang="en-US" dirty="0"/>
              <a:t>Governments and the international community should develop a new economic paradigm for </a:t>
            </a:r>
            <a:r>
              <a:rPr lang="en-US" b="1" dirty="0"/>
              <a:t>funding actions</a:t>
            </a:r>
            <a:r>
              <a:rPr lang="en-US" dirty="0"/>
              <a:t> on NCDs and mental health.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arenR"/>
            </a:pPr>
            <a:r>
              <a:rPr lang="en-US" dirty="0"/>
              <a:t>Governments need to strengthen </a:t>
            </a:r>
            <a:r>
              <a:rPr lang="en-US" b="1" dirty="0"/>
              <a:t>accountability</a:t>
            </a:r>
            <a:r>
              <a:rPr lang="en-US" dirty="0"/>
              <a:t> to their citizens for action on NCDs and simplify existing international accountability mechanisms.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549" y="4998421"/>
            <a:ext cx="3206375" cy="1831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8604" y="4998421"/>
            <a:ext cx="3331071" cy="1831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0245" y="4998421"/>
            <a:ext cx="1343613" cy="183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85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1" y="200026"/>
            <a:ext cx="9144000" cy="3999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1328" tIns="45664" rIns="91328" bIns="456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hangingPunct="1"/>
            <a:r>
              <a:rPr lang="en-GB" sz="2000" b="1" dirty="0" smtClean="0">
                <a:solidFill>
                  <a:srgbClr val="40C7F4"/>
                </a:solidFill>
                <a:latin typeface="Calibri" pitchFamily="34" charset="0"/>
                <a:cs typeface="Arial" charset="0"/>
              </a:rPr>
              <a:t>Next steps</a:t>
            </a:r>
            <a:endParaRPr lang="en-US" sz="2000" b="1" dirty="0">
              <a:solidFill>
                <a:srgbClr val="40C7F4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0550" y="790575"/>
            <a:ext cx="768667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871A5D"/>
                </a:solidFill>
              </a:rPr>
              <a:t>WHO's five-year strategic plan ("GPW13"):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Three flagships projects to scale up technical support to 30 priority countries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2000" dirty="0" smtClean="0"/>
              <a:t>Promote mental health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2000" dirty="0" smtClean="0"/>
              <a:t>Reduce cardiovascular diseases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2000" dirty="0" smtClean="0"/>
              <a:t>Eliminate cervical cancer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Priority projects to support countries in implementing the best buys and good buys for NCDs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Projects to support national efforts to integrate actions to address NCDs and promote mental health into UHC and emergency and humanitarian responses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r>
              <a:rPr lang="en-GB" sz="2000" b="1" dirty="0" smtClean="0">
                <a:solidFill>
                  <a:srgbClr val="871A5D"/>
                </a:solidFill>
              </a:rPr>
              <a:t>WHO for the UN General Assembly: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Track progress between 2018 and the fourth High-level Meeting on NCDs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Exercise WHO's leadership and coordination role in mobilizing global action on NCDs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1680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987748" y="5566877"/>
            <a:ext cx="180000" cy="180000"/>
          </a:xfrm>
          <a:prstGeom prst="roundRect">
            <a:avLst/>
          </a:prstGeom>
          <a:gradFill>
            <a:gsLst>
              <a:gs pos="0">
                <a:srgbClr val="1E7FB8"/>
              </a:gs>
              <a:gs pos="100000">
                <a:srgbClr val="22A6E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061890" y="5566877"/>
            <a:ext cx="180000" cy="180000"/>
          </a:xfrm>
          <a:prstGeom prst="roundRect">
            <a:avLst/>
          </a:pr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962265" y="5566877"/>
            <a:ext cx="180000" cy="180000"/>
          </a:xfrm>
          <a:prstGeom prst="roundRect">
            <a:avLst/>
          </a:prstGeom>
          <a:gradFill>
            <a:gsLst>
              <a:gs pos="0">
                <a:srgbClr val="00B050"/>
              </a:gs>
              <a:gs pos="100000">
                <a:srgbClr val="92D05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78861" y="5484127"/>
            <a:ext cx="3703390" cy="6036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914400"/>
            <a:r>
              <a:rPr lang="en-GB" dirty="0" smtClean="0">
                <a:solidFill>
                  <a:prstClr val="black"/>
                </a:solidFill>
              </a:rPr>
              <a:t>Communicable, maternal, </a:t>
            </a:r>
            <a:br>
              <a:rPr lang="en-GB" dirty="0" smtClean="0">
                <a:solidFill>
                  <a:prstClr val="black"/>
                </a:solidFill>
              </a:rPr>
            </a:br>
            <a:r>
              <a:rPr lang="en-GB" dirty="0" smtClean="0">
                <a:solidFill>
                  <a:prstClr val="black"/>
                </a:solidFill>
              </a:rPr>
              <a:t>perinatal and nutritional conditions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1114" y="5484127"/>
            <a:ext cx="765965" cy="3411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914400"/>
            <a:r>
              <a:rPr lang="en-GB" dirty="0" smtClean="0">
                <a:solidFill>
                  <a:prstClr val="black"/>
                </a:solidFill>
              </a:rPr>
              <a:t>NCDs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43325" y="5484127"/>
            <a:ext cx="1933031" cy="3766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914400"/>
            <a:r>
              <a:rPr lang="en-GB" dirty="0" smtClean="0">
                <a:solidFill>
                  <a:prstClr val="black"/>
                </a:solidFill>
              </a:rPr>
              <a:t>Injuries</a:t>
            </a:r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420854" y="2380449"/>
            <a:ext cx="302293" cy="30229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139684" y="6631559"/>
            <a:ext cx="19896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GB" sz="800" dirty="0" smtClean="0">
                <a:solidFill>
                  <a:prstClr val="black"/>
                </a:solidFill>
              </a:rPr>
              <a:t>Source: 2015 </a:t>
            </a:r>
            <a:r>
              <a:rPr lang="en-US" sz="800" dirty="0" smtClean="0">
                <a:solidFill>
                  <a:prstClr val="black"/>
                </a:solidFill>
              </a:rPr>
              <a:t>WHO </a:t>
            </a:r>
            <a:r>
              <a:rPr lang="en-US" sz="800" dirty="0">
                <a:solidFill>
                  <a:prstClr val="black"/>
                </a:solidFill>
              </a:rPr>
              <a:t>Global Health Estimates</a:t>
            </a:r>
            <a:endParaRPr lang="en-GB" sz="800" dirty="0">
              <a:solidFill>
                <a:prstClr val="black"/>
              </a:solidFill>
            </a:endParaRPr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6654988"/>
              </p:ext>
            </p:extLst>
          </p:nvPr>
        </p:nvGraphicFramePr>
        <p:xfrm>
          <a:off x="375557" y="1033083"/>
          <a:ext cx="8504629" cy="4404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1" y="200026"/>
            <a:ext cx="9144000" cy="46155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1328" tIns="45664" rIns="91328" bIns="456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hangingPunct="1"/>
            <a:r>
              <a:rPr lang="en-GB" sz="2400" b="1" dirty="0" smtClean="0">
                <a:solidFill>
                  <a:srgbClr val="871A5D"/>
                </a:solidFill>
                <a:latin typeface="Calibri" pitchFamily="34" charset="0"/>
                <a:cs typeface="Arial" charset="0"/>
              </a:rPr>
              <a:t>15 million people die each year from NCDs between the ages of 30-70</a:t>
            </a:r>
            <a:endParaRPr lang="en-US" sz="2400" b="1" dirty="0">
              <a:solidFill>
                <a:srgbClr val="871A5D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 rot="20569261">
            <a:off x="2440649" y="1552366"/>
            <a:ext cx="2957102" cy="8640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GB" dirty="0">
                <a:solidFill>
                  <a:prstClr val="black"/>
                </a:solidFill>
              </a:rPr>
              <a:t>These </a:t>
            </a:r>
            <a:r>
              <a:rPr lang="en-GB" dirty="0" smtClean="0">
                <a:solidFill>
                  <a:prstClr val="black"/>
                </a:solidFill>
              </a:rPr>
              <a:t>15 million premature </a:t>
            </a:r>
            <a:r>
              <a:rPr lang="en-GB" dirty="0">
                <a:solidFill>
                  <a:prstClr val="black"/>
                </a:solidFill>
              </a:rPr>
              <a:t>deaths </a:t>
            </a:r>
            <a:r>
              <a:rPr lang="en-GB" dirty="0" smtClean="0">
                <a:solidFill>
                  <a:prstClr val="black"/>
                </a:solidFill>
              </a:rPr>
              <a:t>can be largely </a:t>
            </a:r>
            <a:r>
              <a:rPr lang="en-GB" dirty="0">
                <a:solidFill>
                  <a:prstClr val="black"/>
                </a:solidFill>
              </a:rPr>
              <a:t>prevented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64656" y="6526784"/>
            <a:ext cx="397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/>
                <a:hlinkClick r:id="rId3"/>
              </a:rPr>
              <a:t>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21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09540"/>
            <a:ext cx="9143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/>
              <a:t>Thank you</a:t>
            </a:r>
          </a:p>
          <a:p>
            <a:pPr algn="ctr"/>
            <a:r>
              <a:rPr lang="en-GB" sz="4400" dirty="0" smtClean="0"/>
              <a:t>www.who.int/ncds </a:t>
            </a:r>
          </a:p>
        </p:txBody>
      </p:sp>
    </p:spTree>
    <p:extLst>
      <p:ext uri="{BB962C8B-B14F-4D97-AF65-F5344CB8AC3E}">
        <p14:creationId xmlns:p14="http://schemas.microsoft.com/office/powerpoint/2010/main" val="70819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18864" y="967436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 smtClean="0">
                <a:solidFill>
                  <a:srgbClr val="40C7F4"/>
                </a:solidFill>
              </a:rPr>
              <a:t>Probability of dying from any of cardiovascular disease, cancer, diabetes, chronic respiratory disease between the ages of 30 and 70</a:t>
            </a:r>
            <a:r>
              <a:rPr lang="en-GB" sz="2000" b="1" dirty="0" smtClean="0">
                <a:solidFill>
                  <a:prstClr val="black"/>
                </a:solidFill>
              </a:rPr>
              <a:t/>
            </a:r>
            <a:br>
              <a:rPr lang="en-GB" sz="2000" b="1" dirty="0" smtClean="0">
                <a:solidFill>
                  <a:prstClr val="black"/>
                </a:solidFill>
              </a:rPr>
            </a:br>
            <a:r>
              <a:rPr lang="en-GB" sz="1000" dirty="0" smtClean="0"/>
              <a:t>WHO estimates for 2015 (both sexes)</a:t>
            </a:r>
            <a:endParaRPr lang="en-GB" sz="10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6024451"/>
              </p:ext>
            </p:extLst>
          </p:nvPr>
        </p:nvGraphicFramePr>
        <p:xfrm>
          <a:off x="251520" y="1700808"/>
          <a:ext cx="864096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6798735"/>
              </p:ext>
            </p:extLst>
          </p:nvPr>
        </p:nvGraphicFramePr>
        <p:xfrm>
          <a:off x="771905" y="1933984"/>
          <a:ext cx="2376263" cy="201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7"/>
                <a:gridCol w="1584176"/>
                <a:gridCol w="360040"/>
              </a:tblGrid>
              <a:tr h="312035"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AFR</a:t>
                      </a:r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Algeria</a:t>
                      </a:r>
                    </a:p>
                    <a:p>
                      <a:r>
                        <a:rPr lang="en-GB" sz="800" dirty="0" smtClean="0"/>
                        <a:t>Cabo</a:t>
                      </a:r>
                      <a:r>
                        <a:rPr lang="en-GB" sz="800" baseline="0" dirty="0" smtClean="0"/>
                        <a:t> Verde, Gabon</a:t>
                      </a:r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dirty="0" smtClean="0"/>
                        <a:t>15%</a:t>
                      </a:r>
                    </a:p>
                    <a:p>
                      <a:pPr algn="r"/>
                      <a:r>
                        <a:rPr lang="en-GB" sz="800" dirty="0" smtClean="0"/>
                        <a:t>16%</a:t>
                      </a:r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035"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AMR</a:t>
                      </a:r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Canada</a:t>
                      </a:r>
                    </a:p>
                    <a:p>
                      <a:r>
                        <a:rPr lang="en-GB" sz="800" dirty="0" smtClean="0"/>
                        <a:t>Chile, Costa</a:t>
                      </a:r>
                      <a:r>
                        <a:rPr lang="en-GB" sz="800" baseline="0" dirty="0" smtClean="0"/>
                        <a:t> Rica</a:t>
                      </a:r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dirty="0" smtClean="0"/>
                        <a:t>10%</a:t>
                      </a:r>
                    </a:p>
                    <a:p>
                      <a:pPr algn="r"/>
                      <a:r>
                        <a:rPr lang="en-GB" sz="800" dirty="0" smtClean="0"/>
                        <a:t>11%</a:t>
                      </a:r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035"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EMR</a:t>
                      </a:r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Qatar</a:t>
                      </a:r>
                    </a:p>
                    <a:p>
                      <a:r>
                        <a:rPr lang="en-GB" sz="800" dirty="0" smtClean="0"/>
                        <a:t>Iran (IR)</a:t>
                      </a:r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dirty="0" smtClean="0"/>
                        <a:t>14%</a:t>
                      </a:r>
                    </a:p>
                    <a:p>
                      <a:pPr algn="r"/>
                      <a:r>
                        <a:rPr lang="en-GB" sz="800" dirty="0" smtClean="0"/>
                        <a:t>15%</a:t>
                      </a:r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035"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EUR</a:t>
                      </a:r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Iceland</a:t>
                      </a:r>
                    </a:p>
                    <a:p>
                      <a:r>
                        <a:rPr lang="en-GB" sz="800" dirty="0" smtClean="0"/>
                        <a:t>Italy, Israel, Sweden, Switzerland</a:t>
                      </a:r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dirty="0" smtClean="0"/>
                        <a:t>8%</a:t>
                      </a:r>
                    </a:p>
                    <a:p>
                      <a:pPr algn="r"/>
                      <a:r>
                        <a:rPr lang="en-GB" sz="800" dirty="0" smtClean="0"/>
                        <a:t>9%</a:t>
                      </a:r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035"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SEAR</a:t>
                      </a:r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Maldives</a:t>
                      </a:r>
                    </a:p>
                    <a:p>
                      <a:r>
                        <a:rPr lang="en-GB" sz="800" dirty="0" smtClean="0"/>
                        <a:t>Thailand</a:t>
                      </a:r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dirty="0" smtClean="0"/>
                        <a:t>12%</a:t>
                      </a:r>
                    </a:p>
                    <a:p>
                      <a:pPr algn="r"/>
                      <a:r>
                        <a:rPr lang="en-GB" sz="800" dirty="0" smtClean="0"/>
                        <a:t>16%</a:t>
                      </a:r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035"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WPR</a:t>
                      </a:r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Republic of Korea</a:t>
                      </a:r>
                    </a:p>
                    <a:p>
                      <a:r>
                        <a:rPr lang="en-GB" sz="800" dirty="0" smtClean="0"/>
                        <a:t>Australia, Japan</a:t>
                      </a:r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dirty="0" smtClean="0"/>
                        <a:t>8%</a:t>
                      </a:r>
                    </a:p>
                    <a:p>
                      <a:pPr algn="r"/>
                      <a:r>
                        <a:rPr lang="en-GB" sz="800" dirty="0" smtClean="0"/>
                        <a:t>9%</a:t>
                      </a:r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Left Brace 10"/>
          <p:cNvSpPr/>
          <p:nvPr/>
        </p:nvSpPr>
        <p:spPr>
          <a:xfrm rot="5400000">
            <a:off x="1424792" y="3274296"/>
            <a:ext cx="504056" cy="1872208"/>
          </a:xfrm>
          <a:prstGeom prst="leftBrac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95164"/>
              </p:ext>
            </p:extLst>
          </p:nvPr>
        </p:nvGraphicFramePr>
        <p:xfrm>
          <a:off x="6513874" y="3856644"/>
          <a:ext cx="2138090" cy="2143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"/>
                <a:gridCol w="1365568"/>
                <a:gridCol w="376478"/>
              </a:tblGrid>
              <a:tr h="311641">
                <a:tc>
                  <a:txBody>
                    <a:bodyPr/>
                    <a:lstStyle/>
                    <a:p>
                      <a:r>
                        <a:rPr lang="en-GB" sz="800" b="0" dirty="0" smtClean="0">
                          <a:solidFill>
                            <a:schemeClr val="tx1"/>
                          </a:solidFill>
                        </a:rPr>
                        <a:t>AFR</a:t>
                      </a:r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dirty="0" smtClean="0">
                          <a:solidFill>
                            <a:schemeClr val="tx1"/>
                          </a:solidFill>
                        </a:rPr>
                        <a:t>Cote d'Ivoire</a:t>
                      </a:r>
                    </a:p>
                    <a:p>
                      <a:r>
                        <a:rPr lang="en-GB" sz="800" b="0" dirty="0" smtClean="0">
                          <a:solidFill>
                            <a:schemeClr val="tx1"/>
                          </a:solidFill>
                        </a:rPr>
                        <a:t>Sierra Leone</a:t>
                      </a:r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dirty="0" smtClean="0">
                          <a:solidFill>
                            <a:schemeClr val="tx1"/>
                          </a:solidFill>
                        </a:rPr>
                        <a:t>28%</a:t>
                      </a:r>
                    </a:p>
                    <a:p>
                      <a:r>
                        <a:rPr lang="en-GB" sz="800" b="0" dirty="0" smtClean="0">
                          <a:solidFill>
                            <a:schemeClr val="tx1"/>
                          </a:solidFill>
                        </a:rPr>
                        <a:t>30%</a:t>
                      </a:r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1641"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AMR</a:t>
                      </a:r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Trinidad and Tobago</a:t>
                      </a:r>
                    </a:p>
                    <a:p>
                      <a:r>
                        <a:rPr lang="en-GB" sz="800" dirty="0" smtClean="0"/>
                        <a:t>Guyana</a:t>
                      </a:r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26%</a:t>
                      </a:r>
                    </a:p>
                    <a:p>
                      <a:r>
                        <a:rPr lang="en-GB" sz="800" dirty="0" smtClean="0"/>
                        <a:t>28%</a:t>
                      </a:r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1641"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EMR</a:t>
                      </a:r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Sudan</a:t>
                      </a:r>
                    </a:p>
                    <a:p>
                      <a:r>
                        <a:rPr lang="en-GB" sz="800" dirty="0" smtClean="0"/>
                        <a:t>Afghanistan, Yemen</a:t>
                      </a:r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26%</a:t>
                      </a:r>
                    </a:p>
                    <a:p>
                      <a:r>
                        <a:rPr lang="en-GB" sz="800" dirty="0" smtClean="0"/>
                        <a:t>31%</a:t>
                      </a:r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4965"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EUR</a:t>
                      </a:r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Belarus, Kazakhstan, </a:t>
                      </a:r>
                      <a:br>
                        <a:rPr lang="en-GB" sz="800" dirty="0" smtClean="0"/>
                      </a:br>
                      <a:r>
                        <a:rPr lang="en-GB" sz="800" dirty="0" smtClean="0"/>
                        <a:t>Russian Federation, Ukraine</a:t>
                      </a:r>
                    </a:p>
                    <a:p>
                      <a:r>
                        <a:rPr lang="en-GB" sz="800" dirty="0" smtClean="0"/>
                        <a:t>Turkmenistan</a:t>
                      </a:r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 smtClean="0"/>
                    </a:p>
                    <a:p>
                      <a:r>
                        <a:rPr lang="en-GB" sz="800" dirty="0" smtClean="0"/>
                        <a:t>29%</a:t>
                      </a:r>
                    </a:p>
                    <a:p>
                      <a:r>
                        <a:rPr lang="en-GB" sz="800" dirty="0" smtClean="0"/>
                        <a:t>35%</a:t>
                      </a:r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1641"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SEAR</a:t>
                      </a:r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DPRK</a:t>
                      </a:r>
                    </a:p>
                    <a:p>
                      <a:r>
                        <a:rPr lang="en-GB" sz="800" dirty="0" smtClean="0"/>
                        <a:t>Indonesia</a:t>
                      </a:r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26%</a:t>
                      </a:r>
                    </a:p>
                    <a:p>
                      <a:r>
                        <a:rPr lang="en-GB" sz="800" dirty="0" smtClean="0"/>
                        <a:t>27%</a:t>
                      </a:r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4694"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WPR</a:t>
                      </a:r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Fiji</a:t>
                      </a:r>
                    </a:p>
                    <a:p>
                      <a:r>
                        <a:rPr lang="en-GB" sz="800" dirty="0" smtClean="0"/>
                        <a:t>Papua New Guinea</a:t>
                      </a:r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31%</a:t>
                      </a:r>
                    </a:p>
                    <a:p>
                      <a:r>
                        <a:rPr lang="en-GB" sz="800" dirty="0" smtClean="0"/>
                        <a:t>36%</a:t>
                      </a:r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Left Brace 11"/>
          <p:cNvSpPr/>
          <p:nvPr/>
        </p:nvSpPr>
        <p:spPr>
          <a:xfrm rot="16200000">
            <a:off x="7859876" y="2992549"/>
            <a:ext cx="432048" cy="1296144"/>
          </a:xfrm>
          <a:prstGeom prst="lef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1" y="200026"/>
            <a:ext cx="9144000" cy="46155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1328" tIns="45664" rIns="91328" bIns="456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hangingPunct="1"/>
            <a:r>
              <a:rPr lang="en-GB" sz="2400" b="1" dirty="0" smtClean="0">
                <a:solidFill>
                  <a:srgbClr val="871A5D"/>
                </a:solidFill>
                <a:latin typeface="Calibri" pitchFamily="34" charset="0"/>
                <a:cs typeface="Arial" charset="0"/>
              </a:rPr>
              <a:t>Huge disparities exist between countries</a:t>
            </a:r>
            <a:endParaRPr lang="en-US" sz="2400" b="1" dirty="0">
              <a:solidFill>
                <a:srgbClr val="871A5D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39684" y="6631559"/>
            <a:ext cx="19896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GB" sz="800" dirty="0" smtClean="0">
                <a:solidFill>
                  <a:prstClr val="black"/>
                </a:solidFill>
              </a:rPr>
              <a:t>Source: 2015 </a:t>
            </a:r>
            <a:r>
              <a:rPr lang="en-US" sz="800" dirty="0" smtClean="0">
                <a:solidFill>
                  <a:prstClr val="black"/>
                </a:solidFill>
              </a:rPr>
              <a:t>WHO </a:t>
            </a:r>
            <a:r>
              <a:rPr lang="en-US" sz="800" dirty="0">
                <a:solidFill>
                  <a:prstClr val="black"/>
                </a:solidFill>
              </a:rPr>
              <a:t>Global Health Estimates</a:t>
            </a:r>
            <a:endParaRPr lang="en-GB" sz="80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64656" y="6526784"/>
            <a:ext cx="397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/>
                <a:hlinkClick r:id="rId3"/>
              </a:rPr>
              <a:t>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67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tedro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3948" y="827323"/>
            <a:ext cx="3914775" cy="3914775"/>
          </a:xfrm>
          <a:prstGeom prst="rect">
            <a:avLst/>
          </a:prstGeom>
          <a:noFill/>
          <a:ln w="190500">
            <a:solidFill>
              <a:srgbClr val="871A5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C398B-08E6-419B-8E7A-FED582841BD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18/06/2018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1B497-0F25-445B-AD20-6DE9F74C39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18" y="685521"/>
            <a:ext cx="3325805" cy="92333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Have countries strengthened their capacities to address NCDs since 2011?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5218" y="1770712"/>
            <a:ext cx="3325805" cy="92333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Have there been improvements in NCD health outcomes since 2011?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5218" y="2855903"/>
            <a:ext cx="3325805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Are we on track to meet the commitments made at the UN General Assembly?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5218" y="3941095"/>
            <a:ext cx="3325805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Are we on track to meet SDG Target 3.4 (NCDs) by 2030?</a:t>
            </a:r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3613973" y="961861"/>
            <a:ext cx="973239" cy="504000"/>
          </a:xfrm>
          <a:prstGeom prst="wedgeRoundRectCallout">
            <a:avLst>
              <a:gd name="adj1" fmla="val -85160"/>
              <a:gd name="adj2" fmla="val -9977"/>
              <a:gd name="adj3" fmla="val 16667"/>
            </a:avLst>
          </a:prstGeom>
          <a:solidFill>
            <a:srgbClr val="076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Yes</a:t>
            </a:r>
            <a:endParaRPr lang="en-GB" b="1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3613973" y="1960436"/>
            <a:ext cx="973239" cy="713665"/>
          </a:xfrm>
          <a:prstGeom prst="wedgeRoundRectCallout">
            <a:avLst>
              <a:gd name="adj1" fmla="val -85556"/>
              <a:gd name="adj2" fmla="val -8873"/>
              <a:gd name="adj3" fmla="val 16667"/>
            </a:avLst>
          </a:prstGeom>
          <a:solidFill>
            <a:srgbClr val="A8C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Yes, </a:t>
            </a:r>
            <a:endParaRPr lang="en-GB" b="1" dirty="0" smtClean="0"/>
          </a:p>
          <a:p>
            <a:pPr algn="ctr"/>
            <a:r>
              <a:rPr lang="en-GB" b="1" dirty="0" smtClean="0"/>
              <a:t>but…</a:t>
            </a:r>
            <a:endParaRPr lang="en-GB" b="1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3654916" y="3273448"/>
            <a:ext cx="732279" cy="502899"/>
          </a:xfrm>
          <a:prstGeom prst="wedgeRoundRectCallout">
            <a:avLst>
              <a:gd name="adj1" fmla="val -97556"/>
              <a:gd name="adj2" fmla="val -30658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No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3654917" y="4002012"/>
            <a:ext cx="732279" cy="502899"/>
          </a:xfrm>
          <a:prstGeom prst="wedgeRoundRectCallout">
            <a:avLst>
              <a:gd name="adj1" fmla="val -97556"/>
              <a:gd name="adj2" fmla="val -30658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No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5133975" y="4011537"/>
            <a:ext cx="3571873" cy="1265629"/>
          </a:xfrm>
          <a:prstGeom prst="wedgeRoundRectCallout">
            <a:avLst>
              <a:gd name="adj1" fmla="val -1679"/>
              <a:gd name="adj2" fmla="val -28062"/>
              <a:gd name="adj3" fmla="val 16667"/>
            </a:avLst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2018: "</a:t>
            </a:r>
            <a:r>
              <a:rPr lang="en-GB" sz="1600" dirty="0" smtClean="0"/>
              <a:t>The </a:t>
            </a:r>
            <a:r>
              <a:rPr lang="en-GB" sz="1600" dirty="0"/>
              <a:t>world </a:t>
            </a:r>
            <a:r>
              <a:rPr lang="en-GB" sz="1600" dirty="0" smtClean="0"/>
              <a:t>has yet to fulfil its promise of implementing </a:t>
            </a:r>
            <a:r>
              <a:rPr lang="en-GB" sz="1600" dirty="0"/>
              <a:t>measures to reduce the risk of dying prematurely from </a:t>
            </a:r>
            <a:r>
              <a:rPr lang="en-GB" sz="1600" dirty="0" smtClean="0"/>
              <a:t>NCDs </a:t>
            </a:r>
            <a:r>
              <a:rPr lang="en-GB" sz="1600" dirty="0"/>
              <a:t>through prevention and </a:t>
            </a:r>
            <a:r>
              <a:rPr lang="en-GB" sz="1600" dirty="0" smtClean="0"/>
              <a:t>treatment"</a:t>
            </a:r>
            <a:endParaRPr lang="en-GB" sz="1600" b="1" dirty="0"/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1" y="200026"/>
            <a:ext cx="9144000" cy="46155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1328" tIns="45664" rIns="91328" bIns="456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hangingPunct="1"/>
            <a:r>
              <a:rPr lang="en-GB" sz="2400" b="1" dirty="0" smtClean="0">
                <a:solidFill>
                  <a:srgbClr val="871A5D"/>
                </a:solidFill>
                <a:latin typeface="Calibri" pitchFamily="34" charset="0"/>
                <a:cs typeface="Arial" charset="0"/>
              </a:rPr>
              <a:t>The world is off-track to deliver its commitments on NCDs</a:t>
            </a:r>
            <a:endParaRPr lang="en-US" sz="2400" b="1" dirty="0">
              <a:solidFill>
                <a:srgbClr val="871A5D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7170" name="Picture 2" descr="Image result for secretary genera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4824104"/>
            <a:ext cx="3985274" cy="1805295"/>
          </a:xfrm>
          <a:prstGeom prst="rect">
            <a:avLst/>
          </a:prstGeom>
          <a:noFill/>
          <a:ln w="190500">
            <a:solidFill>
              <a:srgbClr val="871A5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ular Callout 21"/>
          <p:cNvSpPr/>
          <p:nvPr/>
        </p:nvSpPr>
        <p:spPr>
          <a:xfrm>
            <a:off x="4015719" y="5367708"/>
            <a:ext cx="4375804" cy="1347417"/>
          </a:xfrm>
          <a:prstGeom prst="wedgeRoundRectCallout">
            <a:avLst>
              <a:gd name="adj1" fmla="val -46015"/>
              <a:gd name="adj2" fmla="val -16830"/>
              <a:gd name="adj3" fmla="val 16667"/>
            </a:avLst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2018: "</a:t>
            </a:r>
            <a:r>
              <a:rPr lang="en-GB" sz="1600" dirty="0" smtClean="0"/>
              <a:t>It's crucial to reach agreements on a new strategic course and approach to support countries in implementing the best buys for NCDs"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50666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356634"/>
              </p:ext>
            </p:extLst>
          </p:nvPr>
        </p:nvGraphicFramePr>
        <p:xfrm>
          <a:off x="323528" y="722127"/>
          <a:ext cx="8610922" cy="53217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66553"/>
                <a:gridCol w="1291638"/>
                <a:gridCol w="1261946"/>
                <a:gridCol w="890785"/>
              </a:tblGrid>
              <a:tr h="652816"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Progress</a:t>
                      </a:r>
                      <a:r>
                        <a:rPr lang="en-GB" sz="2000" b="1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towards the 9 global NCD targets for 2025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C7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125730" algn="ctr" defTabSz="914400" rtl="0" eaLnBrk="1" latinLnBrk="0" hangingPunct="1">
                        <a:spcAft>
                          <a:spcPts val="0"/>
                        </a:spcAft>
                        <a:tabLst>
                          <a:tab pos="485775" algn="l"/>
                          <a:tab pos="588645" algn="l"/>
                        </a:tabLst>
                      </a:pPr>
                      <a:r>
                        <a:rPr lang="en-GB" sz="2000" b="1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2010</a:t>
                      </a:r>
                      <a:endParaRPr lang="en-GB" sz="20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C7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125730" algn="ctr" defTabSz="914400" rtl="0" eaLnBrk="1" latinLnBrk="0" hangingPunct="1">
                        <a:spcAft>
                          <a:spcPts val="0"/>
                        </a:spcAft>
                        <a:tabLst>
                          <a:tab pos="485775" algn="l"/>
                          <a:tab pos="588645" algn="l"/>
                        </a:tabLst>
                      </a:pPr>
                      <a:r>
                        <a:rPr lang="en-GB" sz="2000" b="1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2015</a:t>
                      </a:r>
                      <a:endParaRPr lang="en-GB" sz="20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C7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125730" algn="ctr" defTabSz="914400" rtl="0" eaLnBrk="1" latinLnBrk="0" hangingPunct="1">
                        <a:spcAft>
                          <a:spcPts val="0"/>
                        </a:spcAft>
                        <a:tabLst>
                          <a:tab pos="485775" algn="l"/>
                          <a:tab pos="588645" algn="l"/>
                        </a:tabLst>
                      </a:pPr>
                      <a:r>
                        <a:rPr lang="en-GB" sz="2000" b="1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Trend</a:t>
                      </a:r>
                      <a:endParaRPr lang="en-GB" sz="20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C7F4"/>
                    </a:solidFill>
                  </a:tcPr>
                </a:tc>
              </a:tr>
              <a:tr h="652816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+mj-lt"/>
                        </a:rPr>
                        <a:t>Probability of dying</a:t>
                      </a:r>
                      <a:r>
                        <a:rPr lang="en-US" sz="2000" dirty="0" smtClean="0">
                          <a:latin typeface="+mj-lt"/>
                        </a:rPr>
                        <a:t> between ages of 30 and 70 from one</a:t>
                      </a:r>
                      <a:r>
                        <a:rPr lang="en-US" sz="2000" baseline="0" dirty="0" smtClean="0">
                          <a:latin typeface="+mj-lt"/>
                        </a:rPr>
                        <a:t> of the mayor NCDs</a:t>
                      </a:r>
                      <a:endParaRPr lang="en-GB" sz="2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125730" algn="ctr" defTabSz="914400" rtl="0" eaLnBrk="1" latinLnBrk="0" hangingPunct="1">
                        <a:spcAft>
                          <a:spcPts val="0"/>
                        </a:spcAft>
                        <a:tabLst>
                          <a:tab pos="485775" algn="l"/>
                          <a:tab pos="588645" algn="l"/>
                        </a:tabLst>
                      </a:pPr>
                      <a:r>
                        <a:rPr lang="en-GB" sz="20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20%</a:t>
                      </a:r>
                      <a:endParaRPr lang="en-GB" sz="20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125730" algn="ctr" defTabSz="914400" rtl="0" eaLnBrk="1" latinLnBrk="0" hangingPunct="1">
                        <a:spcAft>
                          <a:spcPts val="0"/>
                        </a:spcAft>
                        <a:tabLst>
                          <a:tab pos="485775" algn="l"/>
                          <a:tab pos="588645" algn="l"/>
                        </a:tabLst>
                      </a:pPr>
                      <a:r>
                        <a:rPr lang="en-GB" sz="20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19%</a:t>
                      </a:r>
                      <a:endParaRPr lang="en-GB" sz="20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125730" algn="ctr" defTabSz="914400" rtl="0" eaLnBrk="1" latinLnBrk="0" hangingPunct="1">
                        <a:spcAft>
                          <a:spcPts val="0"/>
                        </a:spcAft>
                        <a:tabLst>
                          <a:tab pos="485775" algn="l"/>
                          <a:tab pos="588645" algn="l"/>
                        </a:tabLst>
                      </a:pPr>
                      <a:r>
                        <a:rPr lang="en-GB" sz="2000" b="1" kern="1200" dirty="0" smtClean="0">
                          <a:solidFill>
                            <a:srgbClr val="008000"/>
                          </a:solidFill>
                          <a:latin typeface="+mj-lt"/>
                          <a:ea typeface="+mn-ea"/>
                          <a:cs typeface="+mn-cs"/>
                          <a:sym typeface="Wingdings"/>
                        </a:rPr>
                        <a:t></a:t>
                      </a:r>
                      <a:endParaRPr lang="en-GB" sz="2000" b="1" kern="1200" dirty="0">
                        <a:solidFill>
                          <a:srgbClr val="008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6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Total 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alcohol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per capita consumption within a calendar year (liter)</a:t>
                      </a:r>
                      <a:endParaRPr lang="en-GB" sz="200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125730" algn="ctr" defTabSz="914400" rtl="0" eaLnBrk="1" latinLnBrk="0" hangingPunct="1">
                        <a:spcAft>
                          <a:spcPts val="0"/>
                        </a:spcAft>
                        <a:tabLst>
                          <a:tab pos="485775" algn="l"/>
                          <a:tab pos="588645" algn="l"/>
                        </a:tabLst>
                      </a:pPr>
                      <a:r>
                        <a:rPr lang="en-GB" sz="20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6.4</a:t>
                      </a:r>
                      <a:endParaRPr lang="en-GB" sz="20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125730" algn="ctr" defTabSz="914400" rtl="0" eaLnBrk="1" latinLnBrk="0" hangingPunct="1">
                        <a:spcAft>
                          <a:spcPts val="0"/>
                        </a:spcAft>
                        <a:tabLst>
                          <a:tab pos="485775" algn="l"/>
                          <a:tab pos="588645" algn="l"/>
                        </a:tabLst>
                      </a:pPr>
                      <a:r>
                        <a:rPr lang="en-GB" sz="20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6.3</a:t>
                      </a:r>
                      <a:endParaRPr lang="en-GB" sz="20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125730" algn="ctr" defTabSz="914400" rtl="0" eaLnBrk="1" latinLnBrk="0" hangingPunct="1">
                        <a:spcAft>
                          <a:spcPts val="0"/>
                        </a:spcAft>
                        <a:tabLst>
                          <a:tab pos="485775" algn="l"/>
                          <a:tab pos="588645" algn="l"/>
                        </a:tabLst>
                      </a:pPr>
                      <a:r>
                        <a:rPr lang="en-GB" sz="2000" b="1" kern="1200" smtClean="0">
                          <a:solidFill>
                            <a:srgbClr val="008000"/>
                          </a:solidFill>
                          <a:latin typeface="+mj-lt"/>
                          <a:ea typeface="+mn-ea"/>
                          <a:cs typeface="+mn-cs"/>
                          <a:sym typeface="Wingdings"/>
                        </a:rPr>
                        <a:t></a:t>
                      </a:r>
                      <a:endParaRPr lang="en-GB" sz="2000" b="1" kern="1200" dirty="0">
                        <a:solidFill>
                          <a:srgbClr val="008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46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Aft>
                          <a:spcPts val="0"/>
                        </a:spcAft>
                        <a:tabLst/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Prevalence of current 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tobacco smoking use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among adults</a:t>
                      </a:r>
                      <a:endParaRPr lang="en-GB" sz="20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125730" algn="ctr" defTabSz="914400" rtl="0" eaLnBrk="1" latinLnBrk="0" hangingPunct="1">
                        <a:spcAft>
                          <a:spcPts val="0"/>
                        </a:spcAft>
                        <a:tabLst>
                          <a:tab pos="485775" algn="l"/>
                          <a:tab pos="588645" algn="l"/>
                        </a:tabLs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23.1%</a:t>
                      </a:r>
                      <a:endParaRPr lang="en-GB" sz="20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125730" algn="ctr" defTabSz="914400" rtl="0" eaLnBrk="1" latinLnBrk="0" hangingPunct="1">
                        <a:spcAft>
                          <a:spcPts val="0"/>
                        </a:spcAft>
                        <a:tabLst>
                          <a:tab pos="485775" algn="l"/>
                          <a:tab pos="588645" algn="l"/>
                        </a:tabLs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21.8%</a:t>
                      </a:r>
                      <a:endParaRPr lang="en-GB" sz="20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125730" algn="ctr" defTabSz="914400" rtl="0" eaLnBrk="1" latinLnBrk="0" hangingPunct="1">
                        <a:spcAft>
                          <a:spcPts val="0"/>
                        </a:spcAft>
                        <a:tabLst>
                          <a:tab pos="485775" algn="l"/>
                          <a:tab pos="588645" algn="l"/>
                        </a:tabLst>
                      </a:pPr>
                      <a:r>
                        <a:rPr lang="en-GB" sz="2000" b="1" kern="1200" dirty="0" smtClean="0">
                          <a:solidFill>
                            <a:srgbClr val="008000"/>
                          </a:solidFill>
                          <a:latin typeface="+mj-lt"/>
                          <a:ea typeface="+mn-ea"/>
                          <a:cs typeface="+mn-cs"/>
                          <a:sym typeface="Wingdings"/>
                        </a:rPr>
                        <a:t></a:t>
                      </a:r>
                      <a:endParaRPr lang="en-GB" sz="2000" b="1" kern="1200" dirty="0">
                        <a:solidFill>
                          <a:srgbClr val="008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9925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Aft>
                          <a:spcPts val="0"/>
                        </a:spcAft>
                        <a:tabLst/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Prevalence of 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raised blood pressure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among adults</a:t>
                      </a:r>
                      <a:endParaRPr lang="en-GB" sz="20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40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23%</a:t>
                      </a:r>
                      <a:endParaRPr lang="en-GB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40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22%</a:t>
                      </a:r>
                      <a:endParaRPr lang="en-GB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125730" algn="ctr" defTabSz="914400" rtl="0" eaLnBrk="1" latinLnBrk="0" hangingPunct="1">
                        <a:spcAft>
                          <a:spcPts val="0"/>
                        </a:spcAft>
                        <a:tabLst>
                          <a:tab pos="485775" algn="l"/>
                          <a:tab pos="588645" algn="l"/>
                        </a:tabLst>
                      </a:pPr>
                      <a:r>
                        <a:rPr lang="en-GB" sz="2000" b="1" kern="1200" dirty="0" smtClean="0">
                          <a:solidFill>
                            <a:srgbClr val="008000"/>
                          </a:solidFill>
                          <a:latin typeface="+mj-lt"/>
                          <a:ea typeface="+mn-ea"/>
                          <a:cs typeface="+mn-cs"/>
                          <a:sym typeface="Wingdings"/>
                        </a:rPr>
                        <a:t></a:t>
                      </a:r>
                      <a:endParaRPr lang="en-GB" sz="2000" b="1" kern="1200" dirty="0">
                        <a:solidFill>
                          <a:srgbClr val="008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20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Prevalence of raised blood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glucose/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diabetes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among adults</a:t>
                      </a:r>
                      <a:endParaRPr lang="en-GB" sz="200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125730" algn="ctr" defTabSz="914400" rtl="0" eaLnBrk="1" latinLnBrk="0" hangingPunct="1">
                        <a:spcAft>
                          <a:spcPts val="0"/>
                        </a:spcAft>
                        <a:tabLst>
                          <a:tab pos="485775" algn="l"/>
                          <a:tab pos="588645" algn="l"/>
                        </a:tabLst>
                      </a:pPr>
                      <a:r>
                        <a:rPr lang="en-GB" sz="20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8%</a:t>
                      </a:r>
                      <a:endParaRPr lang="en-GB" sz="20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125730" algn="ctr" defTabSz="914400" rtl="0" eaLnBrk="1" latinLnBrk="0" hangingPunct="1">
                        <a:spcAft>
                          <a:spcPts val="0"/>
                        </a:spcAft>
                        <a:tabLst>
                          <a:tab pos="485775" algn="l"/>
                          <a:tab pos="588645" algn="l"/>
                        </a:tabLst>
                      </a:pPr>
                      <a:r>
                        <a:rPr lang="en-GB" sz="20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9%</a:t>
                      </a:r>
                      <a:endParaRPr lang="en-GB" sz="20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125730" algn="ctr" defTabSz="914400" rtl="0" eaLnBrk="1" latinLnBrk="0" hangingPunct="1">
                        <a:spcAft>
                          <a:spcPts val="0"/>
                        </a:spcAft>
                        <a:tabLst>
                          <a:tab pos="485775" algn="l"/>
                          <a:tab pos="588645" algn="l"/>
                        </a:tabLst>
                      </a:pPr>
                      <a:r>
                        <a:rPr lang="en-GB" sz="2000" b="1" kern="1200" dirty="0" smtClean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+mn-cs"/>
                          <a:sym typeface="Wingdings"/>
                        </a:rPr>
                        <a:t></a:t>
                      </a:r>
                      <a:endParaRPr lang="en-GB" sz="2000" b="1" kern="1200" dirty="0">
                        <a:solidFill>
                          <a:srgbClr val="C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8604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Aft>
                          <a:spcPts val="0"/>
                        </a:spcAft>
                        <a:tabLst/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Prevalence of 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obesity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in adults</a:t>
                      </a:r>
                      <a:endParaRPr lang="en-GB" sz="20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11% </a:t>
                      </a:r>
                      <a:endParaRPr lang="en-GB" sz="20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13% </a:t>
                      </a:r>
                      <a:endParaRPr lang="en-GB" sz="20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125730" algn="ctr" defTabSz="914400" rtl="0" eaLnBrk="1" latinLnBrk="0" hangingPunct="1">
                        <a:spcAft>
                          <a:spcPts val="0"/>
                        </a:spcAft>
                        <a:tabLst>
                          <a:tab pos="485775" algn="l"/>
                          <a:tab pos="588645" algn="l"/>
                        </a:tabLst>
                      </a:pPr>
                      <a:r>
                        <a:rPr lang="en-GB" sz="2000" b="1" kern="1200" dirty="0" smtClean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+mn-cs"/>
                          <a:sym typeface="Wingdings"/>
                        </a:rPr>
                        <a:t></a:t>
                      </a:r>
                      <a:endParaRPr lang="en-GB" sz="2000" b="1" kern="1200" dirty="0">
                        <a:solidFill>
                          <a:srgbClr val="C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1" y="200026"/>
            <a:ext cx="9144000" cy="46155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1328" tIns="45664" rIns="91328" bIns="456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hangingPunct="1"/>
            <a:r>
              <a:rPr lang="en-GB" sz="2400" b="1" dirty="0" smtClean="0">
                <a:solidFill>
                  <a:srgbClr val="871A5D"/>
                </a:solidFill>
                <a:latin typeface="Calibri" pitchFamily="34" charset="0"/>
                <a:cs typeface="Arial" charset="0"/>
              </a:rPr>
              <a:t>Outcome indicators</a:t>
            </a:r>
            <a:endParaRPr lang="en-US" sz="2400" b="1" dirty="0">
              <a:solidFill>
                <a:srgbClr val="871A5D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60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206483"/>
              </p:ext>
            </p:extLst>
          </p:nvPr>
        </p:nvGraphicFramePr>
        <p:xfrm>
          <a:off x="194823" y="997858"/>
          <a:ext cx="8912994" cy="5186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32203"/>
                <a:gridCol w="1229379"/>
                <a:gridCol w="1229379"/>
                <a:gridCol w="922033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Percentage</a:t>
                      </a:r>
                      <a:r>
                        <a:rPr lang="en-GB" sz="1800" b="1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of countries with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C7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125730" algn="ctr" defTabSz="914400" rtl="0" eaLnBrk="1" latinLnBrk="0" hangingPunct="1">
                        <a:spcAft>
                          <a:spcPts val="0"/>
                        </a:spcAft>
                        <a:tabLst>
                          <a:tab pos="485775" algn="l"/>
                          <a:tab pos="588645" algn="l"/>
                        </a:tabLst>
                      </a:pP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2010</a:t>
                      </a:r>
                      <a:endParaRPr lang="en-GB" sz="18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C7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125730" algn="ctr" defTabSz="914400" rtl="0" eaLnBrk="1" latinLnBrk="0" hangingPunct="1">
                        <a:spcAft>
                          <a:spcPts val="0"/>
                        </a:spcAft>
                        <a:tabLst>
                          <a:tab pos="485775" algn="l"/>
                          <a:tab pos="588645" algn="l"/>
                        </a:tabLst>
                      </a:pP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2015</a:t>
                      </a:r>
                      <a:endParaRPr lang="en-GB" sz="18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C7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125730" algn="ctr" defTabSz="914400" rtl="0" eaLnBrk="1" latinLnBrk="0" hangingPunct="1">
                        <a:spcAft>
                          <a:spcPts val="0"/>
                        </a:spcAft>
                        <a:tabLst>
                          <a:tab pos="485775" algn="l"/>
                          <a:tab pos="588645" algn="l"/>
                        </a:tabLst>
                      </a:pP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Trend</a:t>
                      </a:r>
                      <a:endParaRPr lang="en-GB" sz="18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C7F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at least one </a:t>
                      </a:r>
                      <a:r>
                        <a:rPr lang="en-US" sz="1800" b="1" dirty="0" smtClean="0">
                          <a:latin typeface="+mj-lt"/>
                        </a:rPr>
                        <a:t>operational multisectoral national NCD action plan</a:t>
                      </a:r>
                      <a:endParaRPr lang="en-GB" sz="1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125730" algn="ctr" defTabSz="914400" rtl="0" eaLnBrk="1" latinLnBrk="0" hangingPunct="1">
                        <a:spcAft>
                          <a:spcPts val="0"/>
                        </a:spcAft>
                        <a:tabLst>
                          <a:tab pos="485775" algn="l"/>
                          <a:tab pos="588645" algn="l"/>
                        </a:tabLst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18%</a:t>
                      </a:r>
                      <a:endParaRPr lang="en-GB" sz="18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125730" algn="ctr" defTabSz="914400" rtl="0" eaLnBrk="1" latinLnBrk="0" hangingPunct="1">
                        <a:spcAft>
                          <a:spcPts val="0"/>
                        </a:spcAft>
                        <a:tabLst>
                          <a:tab pos="485775" algn="l"/>
                          <a:tab pos="588645" algn="l"/>
                        </a:tabLst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37%</a:t>
                      </a:r>
                      <a:endParaRPr lang="en-GB" sz="18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125730" algn="ctr" defTabSz="914400" rtl="0" eaLnBrk="1" latinLnBrk="0" hangingPunct="1">
                        <a:spcAft>
                          <a:spcPts val="0"/>
                        </a:spcAft>
                        <a:tabLst>
                          <a:tab pos="485775" algn="l"/>
                          <a:tab pos="588645" algn="l"/>
                        </a:tabLst>
                      </a:pPr>
                      <a:r>
                        <a:rPr lang="en-GB" sz="2800" b="1" kern="1200" dirty="0" smtClean="0">
                          <a:solidFill>
                            <a:srgbClr val="008000"/>
                          </a:solidFill>
                          <a:latin typeface="+mj-lt"/>
                          <a:ea typeface="+mn-ea"/>
                          <a:cs typeface="+mn-cs"/>
                          <a:sym typeface="Wingdings"/>
                        </a:rPr>
                        <a:t></a:t>
                      </a:r>
                      <a:endParaRPr lang="en-GB" sz="2800" b="1" kern="1200" dirty="0">
                        <a:solidFill>
                          <a:srgbClr val="008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tabLst/>
                      </a:pPr>
                      <a:r>
                        <a:rPr lang="en-GB" sz="1800" dirty="0" smtClean="0">
                          <a:effectLst/>
                          <a:latin typeface="+mj-lt"/>
                          <a:ea typeface="Times New Roman"/>
                        </a:rPr>
                        <a:t>an </a:t>
                      </a:r>
                      <a:r>
                        <a:rPr lang="en-GB" sz="1800" dirty="0">
                          <a:effectLst/>
                          <a:latin typeface="+mj-lt"/>
                          <a:ea typeface="Times New Roman"/>
                        </a:rPr>
                        <a:t>operational </a:t>
                      </a:r>
                      <a:r>
                        <a:rPr lang="en-GB" sz="1800" b="1" dirty="0" smtClean="0">
                          <a:effectLst/>
                          <a:latin typeface="+mj-lt"/>
                          <a:ea typeface="Times New Roman"/>
                        </a:rPr>
                        <a:t>NCD unit</a:t>
                      </a:r>
                      <a:endParaRPr lang="en-GB" sz="18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125730" algn="ctr" defTabSz="914400" rtl="0" eaLnBrk="1" latinLnBrk="0" hangingPunct="1">
                        <a:spcAft>
                          <a:spcPts val="0"/>
                        </a:spcAft>
                        <a:tabLst>
                          <a:tab pos="485775" algn="l"/>
                          <a:tab pos="588645" algn="l"/>
                        </a:tabLst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53%</a:t>
                      </a:r>
                      <a:endParaRPr lang="en-GB" sz="18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125730" algn="ctr" defTabSz="914400" rtl="0" eaLnBrk="1" latinLnBrk="0" hangingPunct="1">
                        <a:spcAft>
                          <a:spcPts val="0"/>
                        </a:spcAft>
                        <a:tabLst>
                          <a:tab pos="485775" algn="l"/>
                          <a:tab pos="588645" algn="l"/>
                        </a:tabLst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66%</a:t>
                      </a:r>
                      <a:endParaRPr lang="en-GB" sz="18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125730" algn="ctr" defTabSz="914400" rtl="0" eaLnBrk="1" latinLnBrk="0" hangingPunct="1">
                        <a:spcAft>
                          <a:spcPts val="0"/>
                        </a:spcAft>
                        <a:tabLst>
                          <a:tab pos="485775" algn="l"/>
                          <a:tab pos="588645" algn="l"/>
                        </a:tabLst>
                      </a:pPr>
                      <a:r>
                        <a:rPr lang="en-GB" sz="2800" b="1" kern="1200" dirty="0" smtClean="0">
                          <a:solidFill>
                            <a:srgbClr val="008000"/>
                          </a:solidFill>
                          <a:latin typeface="+mj-lt"/>
                          <a:ea typeface="+mn-ea"/>
                          <a:cs typeface="+mn-cs"/>
                          <a:sym typeface="Wingdings"/>
                        </a:rPr>
                        <a:t></a:t>
                      </a:r>
                      <a:endParaRPr lang="en-GB" sz="2800" b="1" kern="1200" dirty="0">
                        <a:solidFill>
                          <a:srgbClr val="008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Aft>
                          <a:spcPts val="0"/>
                        </a:spcAft>
                        <a:tabLst/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an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operational 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policy to reduce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the </a:t>
                      </a: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harmful use of </a:t>
                      </a:r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alcohol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125730" algn="ctr" defTabSz="914400" rtl="0" eaLnBrk="1" latinLnBrk="0" hangingPunct="1">
                        <a:spcAft>
                          <a:spcPts val="0"/>
                        </a:spcAft>
                        <a:tabLst>
                          <a:tab pos="485775" algn="l"/>
                          <a:tab pos="588645" algn="l"/>
                        </a:tabLst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48%</a:t>
                      </a:r>
                      <a:endParaRPr lang="en-GB" sz="18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125730" algn="ctr" defTabSz="914400" rtl="0" eaLnBrk="1" latinLnBrk="0" hangingPunct="1">
                        <a:spcAft>
                          <a:spcPts val="0"/>
                        </a:spcAft>
                        <a:tabLst>
                          <a:tab pos="485775" algn="l"/>
                          <a:tab pos="588645" algn="l"/>
                        </a:tabLst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67%</a:t>
                      </a:r>
                      <a:endParaRPr lang="en-GB" sz="18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125730" algn="ctr" defTabSz="914400" rtl="0" eaLnBrk="1" latinLnBrk="0" hangingPunct="1">
                        <a:spcAft>
                          <a:spcPts val="0"/>
                        </a:spcAft>
                        <a:tabLst>
                          <a:tab pos="485775" algn="l"/>
                          <a:tab pos="588645" algn="l"/>
                        </a:tabLst>
                      </a:pPr>
                      <a:r>
                        <a:rPr lang="en-GB" sz="2800" b="1" kern="1200" dirty="0" smtClean="0">
                          <a:solidFill>
                            <a:srgbClr val="008000"/>
                          </a:solidFill>
                          <a:latin typeface="+mj-lt"/>
                          <a:ea typeface="+mn-ea"/>
                          <a:cs typeface="+mn-cs"/>
                          <a:sym typeface="Wingdings"/>
                        </a:rPr>
                        <a:t></a:t>
                      </a:r>
                      <a:endParaRPr lang="en-GB" sz="2800" b="1" kern="1200" dirty="0">
                        <a:solidFill>
                          <a:srgbClr val="008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Aft>
                          <a:spcPts val="0"/>
                        </a:spcAft>
                        <a:tabLst/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an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operational 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policy to</a:t>
                      </a:r>
                      <a:r>
                        <a:rPr lang="en-GB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 reduce </a:t>
                      </a:r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physical </a:t>
                      </a: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inactivity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125730" algn="ctr" defTabSz="914400" rtl="0" eaLnBrk="1" latinLnBrk="0" hangingPunct="1">
                        <a:spcAft>
                          <a:spcPts val="0"/>
                        </a:spcAft>
                        <a:tabLst>
                          <a:tab pos="485775" algn="l"/>
                          <a:tab pos="588645" algn="l"/>
                        </a:tabLst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55%</a:t>
                      </a:r>
                      <a:endParaRPr lang="en-GB" sz="18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125730" algn="ctr" defTabSz="914400" rtl="0" eaLnBrk="1" latinLnBrk="0" hangingPunct="1">
                        <a:spcAft>
                          <a:spcPts val="0"/>
                        </a:spcAft>
                        <a:tabLst>
                          <a:tab pos="485775" algn="l"/>
                          <a:tab pos="588645" algn="l"/>
                        </a:tabLst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72%</a:t>
                      </a:r>
                      <a:endParaRPr lang="en-GB" sz="18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125730" algn="ctr" defTabSz="914400" rtl="0" eaLnBrk="1" latinLnBrk="0" hangingPunct="1">
                        <a:spcAft>
                          <a:spcPts val="0"/>
                        </a:spcAft>
                        <a:tabLst>
                          <a:tab pos="485775" algn="l"/>
                          <a:tab pos="588645" algn="l"/>
                        </a:tabLst>
                      </a:pPr>
                      <a:r>
                        <a:rPr lang="en-GB" sz="2800" b="1" kern="1200" dirty="0" smtClean="0">
                          <a:solidFill>
                            <a:srgbClr val="008000"/>
                          </a:solidFill>
                          <a:latin typeface="+mj-lt"/>
                          <a:ea typeface="+mn-ea"/>
                          <a:cs typeface="+mn-cs"/>
                          <a:sym typeface="Wingdings"/>
                        </a:rPr>
                        <a:t></a:t>
                      </a:r>
                      <a:endParaRPr lang="en-GB" sz="2800" b="1" kern="1200" dirty="0">
                        <a:solidFill>
                          <a:srgbClr val="008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Aft>
                          <a:spcPts val="0"/>
                        </a:spcAft>
                        <a:tabLst/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an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operational 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policy to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reduce the burden of </a:t>
                      </a: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tobacco </a:t>
                      </a:r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use</a:t>
                      </a:r>
                      <a:endParaRPr lang="en-GB" sz="1800" b="1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125730" algn="ctr" defTabSz="914400" rtl="0" eaLnBrk="1" latinLnBrk="0" hangingPunct="1">
                        <a:spcAft>
                          <a:spcPts val="0"/>
                        </a:spcAft>
                        <a:tabLst>
                          <a:tab pos="485775" algn="l"/>
                          <a:tab pos="588645" algn="l"/>
                        </a:tabLst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66%</a:t>
                      </a:r>
                      <a:endParaRPr lang="en-GB" sz="18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125730" algn="ctr" defTabSz="914400" rtl="0" eaLnBrk="1" latinLnBrk="0" hangingPunct="1">
                        <a:spcAft>
                          <a:spcPts val="0"/>
                        </a:spcAft>
                        <a:tabLst>
                          <a:tab pos="485775" algn="l"/>
                          <a:tab pos="588645" algn="l"/>
                        </a:tabLst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81%</a:t>
                      </a:r>
                      <a:endParaRPr lang="en-GB" sz="18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125730" algn="ctr" defTabSz="914400" rtl="0" eaLnBrk="1" latinLnBrk="0" hangingPunct="1">
                        <a:spcAft>
                          <a:spcPts val="0"/>
                        </a:spcAft>
                        <a:tabLst>
                          <a:tab pos="485775" algn="l"/>
                          <a:tab pos="588645" algn="l"/>
                        </a:tabLst>
                      </a:pPr>
                      <a:r>
                        <a:rPr lang="en-GB" sz="2800" b="1" kern="1200" dirty="0" smtClean="0">
                          <a:solidFill>
                            <a:srgbClr val="008000"/>
                          </a:solidFill>
                          <a:latin typeface="+mj-lt"/>
                          <a:ea typeface="+mn-ea"/>
                          <a:cs typeface="+mn-cs"/>
                          <a:sym typeface="Wingdings"/>
                        </a:rPr>
                        <a:t></a:t>
                      </a:r>
                      <a:endParaRPr lang="en-GB" sz="2800" b="1" kern="1200" dirty="0">
                        <a:solidFill>
                          <a:srgbClr val="008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Aft>
                          <a:spcPts val="0"/>
                        </a:spcAft>
                        <a:tabLst/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an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operational 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policy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to </a:t>
                      </a: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reduce unhealthy </a:t>
                      </a:r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diet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.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125730" algn="ctr" defTabSz="914400" rtl="0" eaLnBrk="1" latinLnBrk="0" hangingPunct="1">
                        <a:spcAft>
                          <a:spcPts val="0"/>
                        </a:spcAft>
                        <a:tabLst>
                          <a:tab pos="485775" algn="l"/>
                          <a:tab pos="588645" algn="l"/>
                        </a:tabLst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60%</a:t>
                      </a:r>
                      <a:endParaRPr lang="en-GB" sz="18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125730" algn="ctr" defTabSz="914400" rtl="0" eaLnBrk="1" latinLnBrk="0" hangingPunct="1">
                        <a:spcAft>
                          <a:spcPts val="0"/>
                        </a:spcAft>
                        <a:tabLst>
                          <a:tab pos="485775" algn="l"/>
                          <a:tab pos="588645" algn="l"/>
                        </a:tabLst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74%</a:t>
                      </a:r>
                      <a:endParaRPr lang="en-GB" sz="18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125730" algn="ctr" defTabSz="914400" rtl="0" eaLnBrk="1" latinLnBrk="0" hangingPunct="1">
                        <a:spcAft>
                          <a:spcPts val="0"/>
                        </a:spcAft>
                        <a:tabLst>
                          <a:tab pos="485775" algn="l"/>
                          <a:tab pos="588645" algn="l"/>
                        </a:tabLst>
                      </a:pPr>
                      <a:r>
                        <a:rPr lang="en-GB" sz="2800" b="1" kern="1200" dirty="0" smtClean="0">
                          <a:solidFill>
                            <a:srgbClr val="008000"/>
                          </a:solidFill>
                          <a:latin typeface="+mj-lt"/>
                          <a:ea typeface="+mn-ea"/>
                          <a:cs typeface="+mn-cs"/>
                          <a:sym typeface="Wingdings"/>
                        </a:rPr>
                        <a:t></a:t>
                      </a:r>
                      <a:endParaRPr lang="en-GB" sz="2800" b="1" kern="1200" dirty="0">
                        <a:solidFill>
                          <a:srgbClr val="008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Aft>
                          <a:spcPts val="0"/>
                        </a:spcAft>
                        <a:tabLst/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evidence-based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national 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guidelines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for the </a:t>
                      </a: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management of major NCDs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 through a primary care 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approach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125730" algn="ctr" defTabSz="914400" rtl="0" eaLnBrk="1" latinLnBrk="0" hangingPunct="1">
                        <a:spcAft>
                          <a:spcPts val="0"/>
                        </a:spcAft>
                        <a:tabLst>
                          <a:tab pos="485775" algn="l"/>
                          <a:tab pos="588645" algn="l"/>
                        </a:tabLst>
                      </a:pPr>
                      <a:endParaRPr lang="en-GB" sz="18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125730" algn="ctr" defTabSz="914400" rtl="0" eaLnBrk="1" latinLnBrk="0" hangingPunct="1">
                        <a:spcAft>
                          <a:spcPts val="0"/>
                        </a:spcAft>
                        <a:tabLst>
                          <a:tab pos="485775" algn="l"/>
                          <a:tab pos="588645" algn="l"/>
                        </a:tabLst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37%</a:t>
                      </a:r>
                      <a:endParaRPr lang="en-GB" sz="18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125730" algn="ctr" defTabSz="914400" rtl="0" eaLnBrk="1" latinLnBrk="0" hangingPunct="1">
                        <a:spcAft>
                          <a:spcPts val="0"/>
                        </a:spcAft>
                        <a:tabLst>
                          <a:tab pos="485775" algn="l"/>
                          <a:tab pos="588645" algn="l"/>
                        </a:tabLst>
                      </a:pPr>
                      <a:endParaRPr lang="en-GB" sz="28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Aft>
                          <a:spcPts val="0"/>
                        </a:spcAft>
                        <a:tabLst/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an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operational national policy 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on NCD-related </a:t>
                      </a:r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research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125730" algn="ctr" defTabSz="914400" rtl="0" eaLnBrk="1" latinLnBrk="0" hangingPunct="1">
                        <a:spcAft>
                          <a:spcPts val="0"/>
                        </a:spcAft>
                        <a:tabLst>
                          <a:tab pos="485775" algn="l"/>
                          <a:tab pos="588645" algn="l"/>
                        </a:tabLst>
                      </a:pPr>
                      <a:endParaRPr lang="en-GB" sz="18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125730" algn="ctr" defTabSz="914400" rtl="0" eaLnBrk="1" latinLnBrk="0" hangingPunct="1">
                        <a:spcAft>
                          <a:spcPts val="0"/>
                        </a:spcAft>
                        <a:tabLst>
                          <a:tab pos="485775" algn="l"/>
                          <a:tab pos="588645" algn="l"/>
                        </a:tabLst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36%</a:t>
                      </a:r>
                      <a:endParaRPr lang="en-GB" sz="18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125730" algn="ctr" defTabSz="914400" rtl="0" eaLnBrk="1" latinLnBrk="0" hangingPunct="1">
                        <a:spcAft>
                          <a:spcPts val="0"/>
                        </a:spcAft>
                        <a:tabLst>
                          <a:tab pos="485775" algn="l"/>
                          <a:tab pos="588645" algn="l"/>
                        </a:tabLst>
                      </a:pPr>
                      <a:endParaRPr lang="en-GB" sz="28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Aft>
                          <a:spcPts val="0"/>
                        </a:spcAft>
                        <a:tabLst/>
                      </a:pPr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NCD </a:t>
                      </a: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surveillance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 and monitoring systems in 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place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125730" algn="ctr" defTabSz="914400" rtl="0" eaLnBrk="1" latinLnBrk="0" hangingPunct="1">
                        <a:spcAft>
                          <a:spcPts val="0"/>
                        </a:spcAft>
                        <a:tabLst>
                          <a:tab pos="485775" algn="l"/>
                          <a:tab pos="588645" algn="l"/>
                        </a:tabLst>
                      </a:pPr>
                      <a:endParaRPr lang="en-GB" sz="18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125730" algn="ctr" defTabSz="914400" rtl="0" eaLnBrk="1" latinLnBrk="0" hangingPunct="1">
                        <a:spcAft>
                          <a:spcPts val="0"/>
                        </a:spcAft>
                        <a:tabLst>
                          <a:tab pos="485775" algn="l"/>
                          <a:tab pos="588645" algn="l"/>
                        </a:tabLst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29%</a:t>
                      </a:r>
                      <a:endParaRPr lang="en-GB" sz="18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125730" algn="ctr" defTabSz="914400" rtl="0" eaLnBrk="1" latinLnBrk="0" hangingPunct="1">
                        <a:spcAft>
                          <a:spcPts val="0"/>
                        </a:spcAft>
                        <a:tabLst>
                          <a:tab pos="485775" algn="l"/>
                          <a:tab pos="588645" algn="l"/>
                        </a:tabLst>
                      </a:pPr>
                      <a:endParaRPr lang="en-GB" sz="28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1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1" y="200026"/>
            <a:ext cx="9144000" cy="46155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1328" tIns="45664" rIns="91328" bIns="456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hangingPunct="1"/>
            <a:r>
              <a:rPr lang="en-GB" sz="2400" b="1" dirty="0" smtClean="0">
                <a:solidFill>
                  <a:srgbClr val="871A5D"/>
                </a:solidFill>
                <a:latin typeface="Calibri" pitchFamily="34" charset="0"/>
                <a:cs typeface="Arial" charset="0"/>
              </a:rPr>
              <a:t>Process indicators</a:t>
            </a:r>
            <a:endParaRPr lang="en-US" sz="2400" b="1" dirty="0">
              <a:solidFill>
                <a:srgbClr val="871A5D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04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2"/>
          <p:cNvSpPr txBox="1">
            <a:spLocks noChangeArrowheads="1"/>
          </p:cNvSpPr>
          <p:nvPr/>
        </p:nvSpPr>
        <p:spPr bwMode="auto">
          <a:xfrm>
            <a:off x="1" y="200026"/>
            <a:ext cx="9144000" cy="830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1328" tIns="45664" rIns="91328" bIns="456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hangingPunct="1"/>
            <a:r>
              <a:rPr lang="en-GB" sz="2400" b="1" dirty="0" smtClean="0">
                <a:solidFill>
                  <a:srgbClr val="871A5D"/>
                </a:solidFill>
                <a:latin typeface="Calibri" pitchFamily="34" charset="0"/>
                <a:cs typeface="Arial" charset="0"/>
              </a:rPr>
              <a:t>Progress indicators for the implementation of </a:t>
            </a:r>
            <a:br>
              <a:rPr lang="en-GB" sz="2400" b="1" dirty="0" smtClean="0">
                <a:solidFill>
                  <a:srgbClr val="871A5D"/>
                </a:solidFill>
                <a:latin typeface="Calibri" pitchFamily="34" charset="0"/>
                <a:cs typeface="Arial" charset="0"/>
              </a:rPr>
            </a:br>
            <a:r>
              <a:rPr lang="en-GB" sz="2400" b="1" dirty="0" smtClean="0">
                <a:solidFill>
                  <a:srgbClr val="871A5D"/>
                </a:solidFill>
                <a:latin typeface="Calibri" pitchFamily="34" charset="0"/>
                <a:cs typeface="Arial" charset="0"/>
              </a:rPr>
              <a:t>national commitments made at UNGA in 2011 and 2014</a:t>
            </a:r>
            <a:endParaRPr lang="en-US" sz="2400" b="1" dirty="0">
              <a:solidFill>
                <a:srgbClr val="871A5D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54248" y="927846"/>
            <a:ext cx="7696246" cy="209258"/>
          </a:xfrm>
          <a:prstGeom prst="roundRect">
            <a:avLst/>
          </a:prstGeom>
          <a:pattFill prst="wdUpDiag">
            <a:fgClr>
              <a:srgbClr val="40C7F4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8489673"/>
              </p:ext>
            </p:extLst>
          </p:nvPr>
        </p:nvGraphicFramePr>
        <p:xfrm>
          <a:off x="284935" y="806742"/>
          <a:ext cx="8574131" cy="5606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9585">
            <a:off x="6921794" y="1551952"/>
            <a:ext cx="1613169" cy="2419754"/>
          </a:xfrm>
          <a:prstGeom prst="rect">
            <a:avLst/>
          </a:prstGeom>
          <a:noFill/>
          <a:ln w="3175">
            <a:solidFill>
              <a:srgbClr val="871A5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66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1" y="200026"/>
            <a:ext cx="9144000" cy="46155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1328" tIns="45664" rIns="91328" bIns="456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hangingPunct="1"/>
            <a:r>
              <a:rPr lang="en-GB" sz="2400" b="1" dirty="0" smtClean="0">
                <a:solidFill>
                  <a:srgbClr val="871A5D"/>
                </a:solidFill>
                <a:latin typeface="Calibri" pitchFamily="34" charset="0"/>
                <a:cs typeface="Arial" charset="0"/>
              </a:rPr>
              <a:t>The bottom line</a:t>
            </a:r>
            <a:endParaRPr lang="en-US" sz="2400" b="1" dirty="0">
              <a:solidFill>
                <a:srgbClr val="871A5D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39709" y="6698234"/>
            <a:ext cx="17620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GB" sz="800" dirty="0" smtClean="0">
                <a:solidFill>
                  <a:prstClr val="black"/>
                </a:solidFill>
              </a:rPr>
              <a:t>Source: </a:t>
            </a:r>
            <a:r>
              <a:rPr lang="en-US" sz="800" dirty="0">
                <a:solidFill>
                  <a:prstClr val="black"/>
                </a:solidFill>
              </a:rPr>
              <a:t>WHO Global Health Estimates</a:t>
            </a:r>
            <a:endParaRPr lang="en-GB" sz="800" dirty="0">
              <a:solidFill>
                <a:prstClr val="black"/>
              </a:solidFill>
            </a:endParaRPr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797" y="865418"/>
            <a:ext cx="3731468" cy="5388425"/>
          </a:xfrm>
          <a:prstGeom prst="rect">
            <a:avLst/>
          </a:prstGeom>
          <a:noFill/>
          <a:ln w="190500">
            <a:solidFill>
              <a:srgbClr val="871A5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02605" y="1039593"/>
            <a:ext cx="458372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2800" dirty="0" smtClean="0">
                <a:solidFill>
                  <a:prstClr val="black"/>
                </a:solidFill>
                <a:sym typeface="Wingdings"/>
              </a:rPr>
              <a:t></a:t>
            </a:r>
            <a:r>
              <a:rPr lang="en-GB" sz="2800" dirty="0" smtClean="0">
                <a:solidFill>
                  <a:prstClr val="black"/>
                </a:solidFill>
              </a:rPr>
              <a:t>Globally</a:t>
            </a:r>
            <a:r>
              <a:rPr lang="en-GB" sz="2800" dirty="0">
                <a:solidFill>
                  <a:prstClr val="black"/>
                </a:solidFill>
              </a:rPr>
              <a:t>, the probability of dying prematurely from these four main NCDs declined by </a:t>
            </a:r>
            <a:r>
              <a:rPr lang="en-GB" sz="2800" b="1" dirty="0">
                <a:solidFill>
                  <a:prstClr val="black"/>
                </a:solidFill>
              </a:rPr>
              <a:t>17%</a:t>
            </a:r>
            <a:r>
              <a:rPr lang="en-GB" sz="2800" dirty="0">
                <a:solidFill>
                  <a:prstClr val="black"/>
                </a:solidFill>
              </a:rPr>
              <a:t> between 2000 and 2015.  </a:t>
            </a:r>
            <a:endParaRPr lang="en-GB" sz="2800" dirty="0" smtClean="0">
              <a:solidFill>
                <a:prstClr val="black"/>
              </a:solidFill>
            </a:endParaRPr>
          </a:p>
          <a:p>
            <a:pPr defTabSz="914400"/>
            <a:endParaRPr lang="en-GB" sz="2800" dirty="0">
              <a:solidFill>
                <a:prstClr val="black"/>
              </a:solidFill>
            </a:endParaRPr>
          </a:p>
          <a:p>
            <a:pPr defTabSz="914400"/>
            <a:r>
              <a:rPr lang="en-GB" sz="2800" dirty="0" smtClean="0">
                <a:solidFill>
                  <a:prstClr val="black"/>
                </a:solidFill>
              </a:rPr>
              <a:t>This </a:t>
            </a:r>
            <a:r>
              <a:rPr lang="en-GB" sz="2800" dirty="0">
                <a:solidFill>
                  <a:prstClr val="black"/>
                </a:solidFill>
              </a:rPr>
              <a:t>rate of decline is </a:t>
            </a:r>
            <a:r>
              <a:rPr lang="en-GB" sz="2800" b="1" dirty="0">
                <a:solidFill>
                  <a:srgbClr val="40C7F4"/>
                </a:solidFill>
              </a:rPr>
              <a:t>insufficient</a:t>
            </a:r>
            <a:r>
              <a:rPr lang="en-GB" sz="2800" dirty="0">
                <a:solidFill>
                  <a:prstClr val="black"/>
                </a:solidFill>
              </a:rPr>
              <a:t> to meet the SDG target </a:t>
            </a:r>
            <a:r>
              <a:rPr lang="en-GB" sz="2800" dirty="0" smtClean="0">
                <a:solidFill>
                  <a:prstClr val="black"/>
                </a:solidFill>
              </a:rPr>
              <a:t>3.4 on NCDs </a:t>
            </a:r>
            <a:br>
              <a:rPr lang="en-GB" sz="2800" dirty="0" smtClean="0">
                <a:solidFill>
                  <a:prstClr val="black"/>
                </a:solidFill>
              </a:rPr>
            </a:br>
            <a:r>
              <a:rPr lang="en-GB" sz="2800" dirty="0" smtClean="0">
                <a:solidFill>
                  <a:prstClr val="black"/>
                </a:solidFill>
              </a:rPr>
              <a:t>(i.e. by 2030, reduce </a:t>
            </a:r>
            <a:r>
              <a:rPr lang="en-GB" sz="2800" dirty="0">
                <a:solidFill>
                  <a:prstClr val="black"/>
                </a:solidFill>
              </a:rPr>
              <a:t>by </a:t>
            </a:r>
            <a:r>
              <a:rPr lang="en-GB" sz="2800" dirty="0" smtClean="0">
                <a:solidFill>
                  <a:prstClr val="black"/>
                </a:solidFill>
              </a:rPr>
              <a:t>one third premature </a:t>
            </a:r>
            <a:r>
              <a:rPr lang="en-GB" sz="2800" dirty="0">
                <a:solidFill>
                  <a:prstClr val="black"/>
                </a:solidFill>
              </a:rPr>
              <a:t>mortality from </a:t>
            </a:r>
            <a:r>
              <a:rPr lang="en-GB" sz="2800" dirty="0" smtClean="0">
                <a:solidFill>
                  <a:prstClr val="black"/>
                </a:solidFill>
              </a:rPr>
              <a:t>NCDs)</a:t>
            </a:r>
            <a:r>
              <a:rPr lang="en-GB" sz="2800" dirty="0" smtClean="0">
                <a:solidFill>
                  <a:prstClr val="black"/>
                </a:solidFill>
                <a:sym typeface="Wingdings"/>
              </a:rPr>
              <a:t>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97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WHO PPT color scheme 2016">
      <a:dk1>
        <a:sysClr val="windowText" lastClr="000000"/>
      </a:dk1>
      <a:lt1>
        <a:sysClr val="window" lastClr="FFFFFF"/>
      </a:lt1>
      <a:dk2>
        <a:srgbClr val="009CDE"/>
      </a:dk2>
      <a:lt2>
        <a:srgbClr val="F3F3F3"/>
      </a:lt2>
      <a:accent1>
        <a:srgbClr val="009CDE"/>
      </a:accent1>
      <a:accent2>
        <a:srgbClr val="183C5C"/>
      </a:accent2>
      <a:accent3>
        <a:srgbClr val="66C4EB"/>
      </a:accent3>
      <a:accent4>
        <a:srgbClr val="9B9B9B"/>
      </a:accent4>
      <a:accent5>
        <a:srgbClr val="CCEBF8"/>
      </a:accent5>
      <a:accent6>
        <a:srgbClr val="C9C9C9"/>
      </a:accent6>
      <a:hlink>
        <a:srgbClr val="009CDE"/>
      </a:hlink>
      <a:folHlink>
        <a:srgbClr val="B2B2B2"/>
      </a:folHlink>
    </a:clrScheme>
    <a:fontScheme name="WHO Fonts PPT 2016">
      <a:majorFont>
        <a:latin typeface="Ebrima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WHO PPT color scheme 2016">
        <a:dk1>
          <a:sysClr val="windowText" lastClr="000000"/>
        </a:dk1>
        <a:lt1>
          <a:sysClr val="window" lastClr="FFFFFF"/>
        </a:lt1>
        <a:dk2>
          <a:srgbClr val="009CDE"/>
        </a:dk2>
        <a:lt2>
          <a:srgbClr val="F3F3F3"/>
        </a:lt2>
        <a:accent1>
          <a:srgbClr val="009CDE"/>
        </a:accent1>
        <a:accent2>
          <a:srgbClr val="183C5C"/>
        </a:accent2>
        <a:accent3>
          <a:srgbClr val="66C4EB"/>
        </a:accent3>
        <a:accent4>
          <a:srgbClr val="9B9B9B"/>
        </a:accent4>
        <a:accent5>
          <a:srgbClr val="CCEBF8"/>
        </a:accent5>
        <a:accent6>
          <a:srgbClr val="C9C9C9"/>
        </a:accent6>
        <a:hlink>
          <a:srgbClr val="009CDE"/>
        </a:hlink>
        <a:folHlink>
          <a:srgbClr val="B2B2B2"/>
        </a:folHlink>
      </a:clrScheme>
    </a:extraClrScheme>
  </a:extraClrSchemeLst>
  <a:custClrLst>
    <a:custClr name="WHO Blue">
      <a:srgbClr val="009CDE"/>
    </a:custClr>
    <a:custClr name="blank">
      <a:srgbClr val="FFFFFF"/>
    </a:custClr>
    <a:custClr name="blank">
      <a:srgbClr val="FFFFFF"/>
    </a:custClr>
    <a:custClr name="blank">
      <a:srgbClr val="FFFFFF"/>
    </a:custClr>
    <a:custClr name="WHO Indigo 01">
      <a:srgbClr val="09164D"/>
    </a:custClr>
    <a:custClr name="WHO Indigo 02">
      <a:srgbClr val="1A4164"/>
    </a:custClr>
    <a:custClr name="WHO Indigo 03">
      <a:srgbClr val="486783"/>
    </a:custClr>
    <a:custClr name="WHO Indigo 04">
      <a:srgbClr val="768DA2"/>
    </a:custClr>
    <a:custClr name="WHO Indigo 05">
      <a:srgbClr val="A3B3C1"/>
    </a:custClr>
    <a:custClr name="WHO Indigo 06">
      <a:srgbClr val="E8ECEF"/>
    </a:custClr>
    <a:custClr name="WHO Grey 01">
      <a:srgbClr val="9B9B9B"/>
    </a:custClr>
    <a:custClr name="WHO Grey 02">
      <a:srgbClr val="C9C9C9"/>
    </a:custClr>
    <a:custClr name="WHO Grey 03">
      <a:srgbClr val="F2F2F2"/>
    </a:custClr>
    <a:custClr name="blank">
      <a:srgbClr val="FFFFFF"/>
    </a:custClr>
    <a:custClr name="WHO Birchgreen 01">
      <a:srgbClr val="29811B"/>
    </a:custClr>
    <a:custClr name="WHO Birchgreen 02">
      <a:srgbClr val="7ABC32"/>
    </a:custClr>
    <a:custClr name="WHO Birchgreen 03">
      <a:srgbClr val="95C95B"/>
    </a:custClr>
    <a:custClr name="WHO Birchgreen 04">
      <a:srgbClr val="AFD784"/>
    </a:custClr>
    <a:custClr name="WHO Birchgreen 05">
      <a:srgbClr val="CAE4AD"/>
    </a:custClr>
    <a:custClr name="WHO Birchgreen 06">
      <a:srgbClr val="F2F8EA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WHO Savannah 01">
      <a:srgbClr val="966100"/>
    </a:custClr>
    <a:custClr name="WHO Savannah 02">
      <a:srgbClr val="AF8100"/>
    </a:custClr>
    <a:custClr name="WHO Savannah 03">
      <a:srgbClr val="BF9A33"/>
    </a:custClr>
    <a:custClr name="WHO Savannah 04">
      <a:srgbClr val="CFB366"/>
    </a:custClr>
    <a:custClr name="WHO Savannah 05">
      <a:srgbClr val="DFCD99"/>
    </a:custClr>
    <a:custClr name="WHO Savannah 06">
      <a:srgbClr val="F7F2E5"/>
    </a:custClr>
    <a:custClr name="WHO Purple 01">
      <a:srgbClr val="761302"/>
    </a:custClr>
    <a:custClr name="WHO Purple 02">
      <a:srgbClr val="8F3807"/>
    </a:custClr>
    <a:custClr name="WHO Purple 03">
      <a:srgbClr val="A56039"/>
    </a:custClr>
    <a:custClr name="blank">
      <a:srgbClr val="FFFFFF"/>
    </a:custClr>
    <a:custClr name="WHO Heat 01">
      <a:srgbClr val="B54606"/>
    </a:custClr>
    <a:custClr name="WHO Heat 02">
      <a:srgbClr val="D46112"/>
    </a:custClr>
    <a:custClr name="WHO Heat 03">
      <a:srgbClr val="DD8141"/>
    </a:custClr>
    <a:custClr name="WHO Heat 04">
      <a:srgbClr val="E5A071"/>
    </a:custClr>
    <a:custClr name="WHO Heat 05">
      <a:srgbClr val="EEC0A0"/>
    </a:custClr>
    <a:custClr name="WHO Heat 06">
      <a:srgbClr val="FBEFE7"/>
    </a:custClr>
    <a:custClr name="WHO Purple 04">
      <a:srgbClr val="BC886A"/>
    </a:custClr>
    <a:custClr name="WHO Purple 05">
      <a:srgbClr val="D2AF9C"/>
    </a:custClr>
    <a:custClr name="WHO Purple 06">
      <a:srgbClr val="F4EBE6"/>
    </a:custClr>
    <a:custClr name="blank">
      <a:srgbClr val="FFFFFF"/>
    </a:custClr>
    <a:custClr name="WHO Wood 01">
      <a:srgbClr val="20521A"/>
    </a:custClr>
    <a:custClr name="WHO Wood 02">
      <a:srgbClr val="2F7D4F"/>
    </a:custClr>
    <a:custClr name="WHO Wood 03">
      <a:srgbClr val="599772"/>
    </a:custClr>
    <a:custClr name="WHO Wood 04">
      <a:srgbClr val="82B195"/>
    </a:custClr>
    <a:custClr name="WHO Wood 05">
      <a:srgbClr val="ACCBB9"/>
    </a:custClr>
    <a:custClr name="WHO Wood 06">
      <a:srgbClr val="EAF2ED"/>
    </a:custClr>
  </a:custClr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WHO PPT color scheme 2016">
      <a:dk1>
        <a:sysClr val="windowText" lastClr="000000"/>
      </a:dk1>
      <a:lt1>
        <a:sysClr val="window" lastClr="FFFFFF"/>
      </a:lt1>
      <a:dk2>
        <a:srgbClr val="009CDE"/>
      </a:dk2>
      <a:lt2>
        <a:srgbClr val="F3F3F3"/>
      </a:lt2>
      <a:accent1>
        <a:srgbClr val="009CDE"/>
      </a:accent1>
      <a:accent2>
        <a:srgbClr val="183C5C"/>
      </a:accent2>
      <a:accent3>
        <a:srgbClr val="66C4EB"/>
      </a:accent3>
      <a:accent4>
        <a:srgbClr val="9B9B9B"/>
      </a:accent4>
      <a:accent5>
        <a:srgbClr val="CCEBF8"/>
      </a:accent5>
      <a:accent6>
        <a:srgbClr val="C9C9C9"/>
      </a:accent6>
      <a:hlink>
        <a:srgbClr val="009CDE"/>
      </a:hlink>
      <a:folHlink>
        <a:srgbClr val="B2B2B2"/>
      </a:folHlink>
    </a:clrScheme>
    <a:fontScheme name="WHO Fonts PPT 2016">
      <a:majorFont>
        <a:latin typeface="Ebrima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10009</TotalTime>
  <Words>1491</Words>
  <Application>Microsoft Office PowerPoint</Application>
  <PresentationFormat>On-screen Show (4:3)</PresentationFormat>
  <Paragraphs>339</Paragraphs>
  <Slides>30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30</vt:i4>
      </vt:variant>
    </vt:vector>
  </HeadingPairs>
  <TitlesOfParts>
    <vt:vector size="44" baseType="lpstr">
      <vt:lpstr>Arial</vt:lpstr>
      <vt:lpstr>Calibri</vt:lpstr>
      <vt:lpstr>Ebrima</vt:lpstr>
      <vt:lpstr>Courier New</vt:lpstr>
      <vt:lpstr>Times New Roman</vt:lpstr>
      <vt:lpstr>Wingdings</vt:lpstr>
      <vt:lpstr>Aharoni</vt:lpstr>
      <vt:lpstr>Office Theme</vt:lpstr>
      <vt:lpstr>2_Office Theme</vt:lpstr>
      <vt:lpstr>5_Office Theme</vt:lpstr>
      <vt:lpstr>3_Office Theme</vt:lpstr>
      <vt:lpstr>4_Office Theme</vt:lpstr>
      <vt:lpstr>6_Office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Health impact and economic returns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 HILTEN, Meindert Onno (Menno)</dc:creator>
  <cp:lastModifiedBy>VAN HILTEN, Meindert Onno</cp:lastModifiedBy>
  <cp:revision>736</cp:revision>
  <cp:lastPrinted>2018-06-08T11:13:36Z</cp:lastPrinted>
  <dcterms:created xsi:type="dcterms:W3CDTF">2016-09-26T17:27:22Z</dcterms:created>
  <dcterms:modified xsi:type="dcterms:W3CDTF">2018-06-18T07:24:01Z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1972843777</vt:i4>
  </property>
  <property fmtid="{D5CDD505-2E9C-101B-9397-08002B2CF9AE}" pid="3" name="_NewReviewCycle">
    <vt:lpwstr/>
  </property>
  <property fmtid="{D5CDD505-2E9C-101B-9397-08002B2CF9AE}" pid="4" name="_EmailSubject">
    <vt:lpwstr>WebEx briefing on two important United Nations General Assembly (UNGA) High Level meetings (HLM) this year in New York, 26 and 27 September 2018</vt:lpwstr>
  </property>
  <property fmtid="{D5CDD505-2E9C-101B-9397-08002B2CF9AE}" pid="5" name="_AuthorEmail">
    <vt:lpwstr/>
  </property>
  <property fmtid="{D5CDD505-2E9C-101B-9397-08002B2CF9AE}" pid="6" name="_AuthorEmailDisplayName">
    <vt:lpwstr>EURO Strategic Relations with Countries</vt:lpwstr>
  </property>
  <property fmtid="{D5CDD505-2E9C-101B-9397-08002B2CF9AE}" pid="7" name="_PreviousAdHocReviewCycleID">
    <vt:i4>1972843777</vt:i4>
  </property>
</Properties>
</file>